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4"/>
  </p:sldMasterIdLst>
  <p:notesMasterIdLst>
    <p:notesMasterId r:id="rId27"/>
  </p:notesMasterIdLst>
  <p:sldIdLst>
    <p:sldId id="256" r:id="rId5"/>
    <p:sldId id="269" r:id="rId6"/>
    <p:sldId id="271" r:id="rId7"/>
    <p:sldId id="274" r:id="rId8"/>
    <p:sldId id="298" r:id="rId9"/>
    <p:sldId id="299" r:id="rId10"/>
    <p:sldId id="275" r:id="rId11"/>
    <p:sldId id="276" r:id="rId12"/>
    <p:sldId id="277" r:id="rId13"/>
    <p:sldId id="281" r:id="rId14"/>
    <p:sldId id="285" r:id="rId15"/>
    <p:sldId id="286" r:id="rId16"/>
    <p:sldId id="291" r:id="rId17"/>
    <p:sldId id="292" r:id="rId18"/>
    <p:sldId id="300" r:id="rId19"/>
    <p:sldId id="284" r:id="rId20"/>
    <p:sldId id="293" r:id="rId21"/>
    <p:sldId id="295" r:id="rId22"/>
    <p:sldId id="294" r:id="rId23"/>
    <p:sldId id="282" r:id="rId24"/>
    <p:sldId id="280" r:id="rId25"/>
    <p:sldId id="296" r:id="rId26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53C9E"/>
    <a:srgbClr val="3B11B3"/>
    <a:srgbClr val="E35C0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76" autoAdjust="0"/>
    <p:restoredTop sz="94660"/>
  </p:normalViewPr>
  <p:slideViewPr>
    <p:cSldViewPr>
      <p:cViewPr varScale="1">
        <p:scale>
          <a:sx n="66" d="100"/>
          <a:sy n="66" d="100"/>
        </p:scale>
        <p:origin x="-1500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EB8B1D-A54D-4701-AC98-9668F76E301B}" type="datetimeFigureOut">
              <a:rPr lang="en-US" smtClean="0"/>
              <a:t>3/3/2018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477C2-1CE6-4A31-9100-92F20B03C8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6701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4477C2-1CE6-4A31-9100-92F20B03C8F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6466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8888D15B-D80E-408B-8DF5-7A46708BB535}" type="datetimeFigureOut">
              <a:rPr lang="fr-FR" smtClean="0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03/03/2018</a:t>
            </a:fld>
            <a:endParaRPr lang="fr-CA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fr-CA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88DDEAD3-4562-42C2-8486-120C584B4138}" type="slidenum">
              <a:rPr lang="fr-CA" smtClean="0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fr-CA">
              <a:solidFill>
                <a:srgbClr val="000000">
                  <a:tint val="75000"/>
                </a:srgbClr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8888D15B-D80E-408B-8DF5-7A46708BB535}" type="datetimeFigureOut">
              <a:rPr lang="fr-FR" smtClean="0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03/03/2018</a:t>
            </a:fld>
            <a:endParaRPr lang="fr-CA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fr-CA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88DDEAD3-4562-42C2-8486-120C584B4138}" type="slidenum">
              <a:rPr lang="fr-CA" smtClean="0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fr-CA">
              <a:solidFill>
                <a:srgbClr val="000000">
                  <a:tint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pPr>
              <a:defRPr/>
            </a:pPr>
            <a:fld id="{8888D15B-D80E-408B-8DF5-7A46708BB535}" type="datetimeFigureOut">
              <a:rPr lang="fr-FR" smtClean="0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03/03/2018</a:t>
            </a:fld>
            <a:endParaRPr lang="fr-CA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pPr>
              <a:defRPr/>
            </a:pPr>
            <a:endParaRPr lang="fr-CA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88DDEAD3-4562-42C2-8486-120C584B4138}" type="slidenum">
              <a:rPr lang="fr-CA" smtClean="0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fr-CA">
              <a:solidFill>
                <a:srgbClr val="000000">
                  <a:tint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8888D15B-D80E-408B-8DF5-7A46708BB535}" type="datetimeFigureOut">
              <a:rPr lang="fr-FR" smtClean="0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03/03/2018</a:t>
            </a:fld>
            <a:endParaRPr lang="fr-CA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fr-CA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88DDEAD3-4562-42C2-8486-120C584B4138}" type="slidenum">
              <a:rPr lang="fr-CA" smtClean="0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fr-CA">
              <a:solidFill>
                <a:srgbClr val="000000">
                  <a:tint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8888D15B-D80E-408B-8DF5-7A46708BB535}" type="datetimeFigureOut">
              <a:rPr lang="fr-FR" smtClean="0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03/03/2018</a:t>
            </a:fld>
            <a:endParaRPr lang="fr-CA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fr-CA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pPr>
              <a:defRPr/>
            </a:pPr>
            <a:fld id="{88DDEAD3-4562-42C2-8486-120C584B4138}" type="slidenum">
              <a:rPr lang="fr-CA" smtClean="0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fr-CA">
              <a:solidFill>
                <a:srgbClr val="000000">
                  <a:tint val="75000"/>
                </a:srgbClr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8888D15B-D80E-408B-8DF5-7A46708BB535}" type="datetimeFigureOut">
              <a:rPr lang="fr-FR" smtClean="0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03/03/2018</a:t>
            </a:fld>
            <a:endParaRPr lang="fr-CA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fr-CA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88DDEAD3-4562-42C2-8486-120C584B4138}" type="slidenum">
              <a:rPr lang="fr-CA" smtClean="0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fr-CA">
              <a:solidFill>
                <a:srgbClr val="000000">
                  <a:tint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8888D15B-D80E-408B-8DF5-7A46708BB535}" type="datetimeFigureOut">
              <a:rPr lang="fr-FR" smtClean="0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03/03/2018</a:t>
            </a:fld>
            <a:endParaRPr lang="fr-CA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fr-CA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88DDEAD3-4562-42C2-8486-120C584B4138}" type="slidenum">
              <a:rPr lang="fr-CA" smtClean="0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fr-CA">
              <a:solidFill>
                <a:srgbClr val="000000">
                  <a:tint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8888D15B-D80E-408B-8DF5-7A46708BB535}" type="datetimeFigureOut">
              <a:rPr lang="fr-FR" smtClean="0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03/03/2018</a:t>
            </a:fld>
            <a:endParaRPr lang="fr-CA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fr-CA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88DDEAD3-4562-42C2-8486-120C584B4138}" type="slidenum">
              <a:rPr lang="fr-CA" smtClean="0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fr-CA">
              <a:solidFill>
                <a:srgbClr val="000000">
                  <a:tint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8888D15B-D80E-408B-8DF5-7A46708BB535}" type="datetimeFigureOut">
              <a:rPr lang="fr-FR" smtClean="0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03/03/2018</a:t>
            </a:fld>
            <a:endParaRPr lang="fr-CA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fr-CA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88DDEAD3-4562-42C2-8486-120C584B4138}" type="slidenum">
              <a:rPr lang="fr-CA" smtClean="0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fr-CA">
              <a:solidFill>
                <a:srgbClr val="000000">
                  <a:tint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8888D15B-D80E-408B-8DF5-7A46708BB535}" type="datetimeFigureOut">
              <a:rPr lang="fr-FR" smtClean="0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03/03/2018</a:t>
            </a:fld>
            <a:endParaRPr lang="fr-CA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fr-CA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88DDEAD3-4562-42C2-8486-120C584B4138}" type="slidenum">
              <a:rPr lang="fr-CA" smtClean="0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fr-CA">
              <a:solidFill>
                <a:srgbClr val="000000">
                  <a:tint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8888D15B-D80E-408B-8DF5-7A46708BB535}" type="datetimeFigureOut">
              <a:rPr lang="fr-FR" smtClean="0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03/03/2018</a:t>
            </a:fld>
            <a:endParaRPr lang="fr-CA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fr-CA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88DDEAD3-4562-42C2-8486-120C584B4138}" type="slidenum">
              <a:rPr lang="fr-CA" smtClean="0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fr-CA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8888D15B-D80E-408B-8DF5-7A46708BB535}" type="datetimeFigureOut">
              <a:rPr lang="fr-FR" smtClean="0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03/03/2018</a:t>
            </a:fld>
            <a:endParaRPr lang="fr-CA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fr-CA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88DDEAD3-4562-42C2-8486-120C584B4138}" type="slidenum">
              <a:rPr lang="fr-CA" smtClean="0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fr-CA">
              <a:solidFill>
                <a:srgbClr val="000000">
                  <a:tint val="75000"/>
                </a:srgb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4000">
              <a:srgbClr val="953C9E"/>
            </a:gs>
            <a:gs pos="89000">
              <a:schemeClr val="bg2">
                <a:lumMod val="75000"/>
              </a:schemeClr>
            </a:gs>
            <a:gs pos="55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re 1"/>
          <p:cNvSpPr>
            <a:spLocks noGrp="1"/>
          </p:cNvSpPr>
          <p:nvPr>
            <p:ph type="ctrTitle"/>
          </p:nvPr>
        </p:nvSpPr>
        <p:spPr>
          <a:xfrm>
            <a:off x="467544" y="2060848"/>
            <a:ext cx="8208912" cy="2448272"/>
          </a:xfrm>
        </p:spPr>
        <p:txBody>
          <a:bodyPr/>
          <a:lstStyle/>
          <a:p>
            <a:pPr algn="ctr">
              <a:lnSpc>
                <a:spcPct val="200000"/>
              </a:lnSpc>
            </a:pPr>
            <a:r>
              <a:rPr lang="fa-IR" sz="3200" dirty="0" smtClean="0">
                <a:cs typeface="B Titr" pitchFamily="2" charset="-78"/>
              </a:rPr>
              <a:t>بررسي </a:t>
            </a:r>
            <a:r>
              <a:rPr lang="fa-IR" sz="3200" dirty="0">
                <a:cs typeface="B Titr" pitchFamily="2" charset="-78"/>
              </a:rPr>
              <a:t>مدل </a:t>
            </a:r>
            <a:r>
              <a:rPr lang="fa-IR" sz="3200" dirty="0" smtClean="0">
                <a:cs typeface="B Titr" pitchFamily="2" charset="-78"/>
              </a:rPr>
              <a:t>تعيين، </a:t>
            </a:r>
            <a:r>
              <a:rPr lang="fa-IR" sz="3200" dirty="0">
                <a:cs typeface="B Titr" pitchFamily="2" charset="-78"/>
              </a:rPr>
              <a:t>توزيع </a:t>
            </a:r>
            <a:r>
              <a:rPr lang="fa-IR" sz="3200" dirty="0" smtClean="0">
                <a:cs typeface="B Titr" pitchFamily="2" charset="-78"/>
              </a:rPr>
              <a:t>و شاخص هاي عملكردي اعتبارات سال 1396 دانشگاه‌ها </a:t>
            </a:r>
            <a:r>
              <a:rPr lang="fa-IR" sz="3200" dirty="0">
                <a:cs typeface="B Titr" pitchFamily="2" charset="-78"/>
              </a:rPr>
              <a:t>و موسسات </a:t>
            </a:r>
            <a:r>
              <a:rPr lang="fa-IR" sz="3200" dirty="0" smtClean="0">
                <a:cs typeface="B Titr" pitchFamily="2" charset="-78"/>
              </a:rPr>
              <a:t> آموزش عالي</a:t>
            </a:r>
            <a:endParaRPr lang="fr-CA" sz="3200" dirty="0" smtClean="0">
              <a:solidFill>
                <a:srgbClr val="E35C06"/>
              </a:solidFill>
              <a:cs typeface="B Titr" pitchFamily="2" charset="-78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131840" y="5589240"/>
            <a:ext cx="424847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a-IR" sz="2400" b="1" cap="all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chemeClr val="accent4">
                    <a:lumMod val="60000"/>
                    <a:lumOff val="40000"/>
                  </a:schemeClr>
                </a:solidFill>
                <a:latin typeface="+mj-lt"/>
                <a:ea typeface="+mj-ea"/>
                <a:cs typeface="B Titr" pitchFamily="2" charset="-78"/>
              </a:rPr>
              <a:t>دفتر </a:t>
            </a:r>
            <a:r>
              <a:rPr lang="fa-IR" sz="2400" b="1" cap="all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chemeClr val="accent4">
                    <a:lumMod val="60000"/>
                    <a:lumOff val="40000"/>
                  </a:schemeClr>
                </a:solidFill>
                <a:latin typeface="+mj-lt"/>
                <a:ea typeface="+mj-ea"/>
                <a:cs typeface="B Titr" pitchFamily="2" charset="-78"/>
              </a:rPr>
              <a:t>طرح و برنامه </a:t>
            </a:r>
          </a:p>
          <a:p>
            <a:pPr algn="ctr"/>
            <a:r>
              <a:rPr lang="fa-IR" sz="2400" b="1" cap="all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chemeClr val="accent4">
                    <a:lumMod val="60000"/>
                    <a:lumOff val="40000"/>
                  </a:schemeClr>
                </a:solidFill>
                <a:latin typeface="+mj-lt"/>
                <a:ea typeface="+mj-ea"/>
                <a:cs typeface="B Titr" pitchFamily="2" charset="-78"/>
              </a:rPr>
              <a:t>دانشگاه حضرت معصومه(س)</a:t>
            </a:r>
            <a:endParaRPr lang="en-US" sz="2400" b="1" cap="all" dirty="0">
              <a:ln w="500">
                <a:solidFill>
                  <a:schemeClr val="tx2">
                    <a:shade val="20000"/>
                    <a:satMod val="120000"/>
                  </a:schemeClr>
                </a:solidFill>
              </a:ln>
              <a:solidFill>
                <a:schemeClr val="accent4">
                  <a:lumMod val="60000"/>
                  <a:lumOff val="40000"/>
                </a:schemeClr>
              </a:solidFill>
              <a:latin typeface="+mj-lt"/>
              <a:ea typeface="+mj-ea"/>
              <a:cs typeface="B Titr" pitchFamily="2" charset="-78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Espace réservé du contenu 2"/>
          <p:cNvSpPr>
            <a:spLocks noGrp="1"/>
          </p:cNvSpPr>
          <p:nvPr>
            <p:ph idx="1"/>
          </p:nvPr>
        </p:nvSpPr>
        <p:spPr>
          <a:xfrm>
            <a:off x="467544" y="332656"/>
            <a:ext cx="7571184" cy="5096025"/>
          </a:xfrm>
        </p:spPr>
        <p:txBody>
          <a:bodyPr>
            <a:normAutofit/>
          </a:bodyPr>
          <a:lstStyle/>
          <a:p>
            <a:pPr marL="0" lvl="0" indent="0" algn="just" rtl="1">
              <a:buClr>
                <a:srgbClr val="B13F9A"/>
              </a:buClr>
              <a:buNone/>
            </a:pPr>
            <a:endParaRPr lang="fa-IR" sz="1500" b="1" dirty="0" smtClean="0">
              <a:solidFill>
                <a:srgbClr val="3B11B3"/>
              </a:solidFill>
            </a:endParaRPr>
          </a:p>
          <a:p>
            <a:pPr marL="0" lvl="0" indent="0" algn="ctr" rtl="1">
              <a:buClr>
                <a:srgbClr val="B13F9A"/>
              </a:buClr>
              <a:buNone/>
            </a:pPr>
            <a:r>
              <a:rPr lang="en-US" sz="1500" b="1" dirty="0" smtClean="0">
                <a:solidFill>
                  <a:srgbClr val="3B11B3"/>
                </a:solidFill>
                <a:cs typeface="B Titr" pitchFamily="2" charset="-78"/>
              </a:rPr>
              <a:t> </a:t>
            </a:r>
            <a:r>
              <a:rPr lang="ar-SA" sz="2400" b="1" dirty="0">
                <a:solidFill>
                  <a:srgbClr val="3B11B3"/>
                </a:solidFill>
                <a:cs typeface="B Titr" pitchFamily="2" charset="-78"/>
              </a:rPr>
              <a:t>شاخص فعالیت هاي </a:t>
            </a:r>
            <a:r>
              <a:rPr lang="ar-SA" sz="2400" b="1" dirty="0" smtClean="0">
                <a:solidFill>
                  <a:srgbClr val="3B11B3"/>
                </a:solidFill>
                <a:cs typeface="B Titr" pitchFamily="2" charset="-78"/>
              </a:rPr>
              <a:t>آموزشی</a:t>
            </a:r>
            <a:endParaRPr lang="fa-IR" sz="2400" b="1" dirty="0" smtClean="0">
              <a:solidFill>
                <a:srgbClr val="3B11B3"/>
              </a:solidFill>
              <a:cs typeface="B Titr" pitchFamily="2" charset="-78"/>
            </a:endParaRPr>
          </a:p>
          <a:p>
            <a:pPr marL="0" lvl="0" indent="0" algn="just" rtl="1">
              <a:lnSpc>
                <a:spcPct val="200000"/>
              </a:lnSpc>
              <a:buClr>
                <a:srgbClr val="B13F9A"/>
              </a:buClr>
              <a:buNone/>
            </a:pPr>
            <a:r>
              <a:rPr lang="ar-SA" sz="2400" dirty="0" smtClean="0">
                <a:solidFill>
                  <a:prstClr val="black"/>
                </a:solidFill>
                <a:cs typeface="B Mitra" pitchFamily="2" charset="-78"/>
              </a:rPr>
              <a:t> </a:t>
            </a:r>
            <a:r>
              <a:rPr lang="ar-SA" sz="2400" b="1" dirty="0">
                <a:solidFill>
                  <a:prstClr val="black"/>
                </a:solidFill>
                <a:cs typeface="B Titr" pitchFamily="2" charset="-78"/>
              </a:rPr>
              <a:t>نسبت هیات علمی به </a:t>
            </a:r>
            <a:r>
              <a:rPr lang="ar-SA" sz="2400" b="1" dirty="0" smtClean="0">
                <a:solidFill>
                  <a:prstClr val="black"/>
                </a:solidFill>
                <a:cs typeface="B Titr" pitchFamily="2" charset="-78"/>
              </a:rPr>
              <a:t>دانشجو</a:t>
            </a:r>
            <a:endParaRPr lang="fa-IR" sz="2400" b="1" dirty="0" smtClean="0">
              <a:solidFill>
                <a:prstClr val="black"/>
              </a:solidFill>
              <a:cs typeface="B Titr" pitchFamily="2" charset="-78"/>
            </a:endParaRPr>
          </a:p>
          <a:p>
            <a:pPr algn="just" rtl="1">
              <a:lnSpc>
                <a:spcPct val="110000"/>
              </a:lnSpc>
              <a:buClr>
                <a:srgbClr val="B13F9A"/>
              </a:buClr>
              <a:buFont typeface="Wingdings" pitchFamily="2" charset="2"/>
              <a:buChar char="v"/>
            </a:pPr>
            <a:r>
              <a:rPr lang="ar-SA" sz="2800" dirty="0" smtClean="0">
                <a:cs typeface="B Mitra" pitchFamily="2" charset="-78"/>
              </a:rPr>
              <a:t>منظور از اين شاخص نسبت هيأت علمي </a:t>
            </a:r>
            <a:r>
              <a:rPr lang="fa-IR" sz="2800" dirty="0" smtClean="0">
                <a:cs typeface="B Mitra" pitchFamily="2" charset="-78"/>
              </a:rPr>
              <a:t>فعال </a:t>
            </a:r>
            <a:r>
              <a:rPr lang="ar-SA" sz="2800" dirty="0" smtClean="0">
                <a:cs typeface="B Mitra" pitchFamily="2" charset="-78"/>
              </a:rPr>
              <a:t>تمام وقت به دانشجوي روزانه و شبانه مي باشد</a:t>
            </a:r>
            <a:r>
              <a:rPr lang="fa-IR" sz="2800" dirty="0" smtClean="0">
                <a:cs typeface="B Mitra" pitchFamily="2" charset="-78"/>
              </a:rPr>
              <a:t> و به رتبه اعضاي هيات علمي و مقاطع دانشجويان وزن داده شده است.</a:t>
            </a:r>
          </a:p>
          <a:p>
            <a:pPr algn="just" rtl="1">
              <a:lnSpc>
                <a:spcPct val="110000"/>
              </a:lnSpc>
              <a:buClr>
                <a:srgbClr val="B13F9A"/>
              </a:buClr>
              <a:buFont typeface="Wingdings" pitchFamily="2" charset="2"/>
              <a:buChar char="v"/>
            </a:pPr>
            <a:r>
              <a:rPr lang="fa-IR" sz="2000" b="1" dirty="0" smtClean="0">
                <a:cs typeface="B Titr" pitchFamily="2" charset="-78"/>
              </a:rPr>
              <a:t>ضريب اهميت: </a:t>
            </a:r>
            <a:r>
              <a:rPr lang="fa-IR" sz="2800" b="1" dirty="0" smtClean="0">
                <a:cs typeface="B Mitra" pitchFamily="2" charset="-78"/>
              </a:rPr>
              <a:t>1</a:t>
            </a:r>
          </a:p>
          <a:p>
            <a:pPr algn="just" rtl="1">
              <a:lnSpc>
                <a:spcPct val="110000"/>
              </a:lnSpc>
              <a:buClr>
                <a:srgbClr val="B13F9A"/>
              </a:buClr>
              <a:buFont typeface="Wingdings" pitchFamily="2" charset="2"/>
              <a:buChar char="v"/>
            </a:pPr>
            <a:r>
              <a:rPr lang="fa-IR" sz="2000" dirty="0" smtClean="0">
                <a:cs typeface="B Titr" pitchFamily="2" charset="-78"/>
              </a:rPr>
              <a:t>محل استخراج اطلاعات: </a:t>
            </a:r>
            <a:r>
              <a:rPr lang="ar-SA" sz="2800" dirty="0">
                <a:cs typeface="B Mitra" pitchFamily="2" charset="-78"/>
              </a:rPr>
              <a:t>مرجع اخذ اطلاعات تعداد دانشجو آمار مؤسسه پژوهش و برنامه ريزي آموزش عالي </a:t>
            </a:r>
            <a:r>
              <a:rPr lang="fa-IR" sz="2800" dirty="0" smtClean="0">
                <a:cs typeface="B Mitra" pitchFamily="2" charset="-78"/>
              </a:rPr>
              <a:t> و اعضاي هيات علمي براساس ليست ارسالي به خزانه</a:t>
            </a:r>
            <a:endParaRPr lang="en-US" sz="1500" dirty="0">
              <a:solidFill>
                <a:prstClr val="black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6737" y="-104573"/>
            <a:ext cx="957263" cy="72421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43874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Espace réservé du contenu 2"/>
          <p:cNvSpPr>
            <a:spLocks noGrp="1"/>
          </p:cNvSpPr>
          <p:nvPr>
            <p:ph idx="1"/>
          </p:nvPr>
        </p:nvSpPr>
        <p:spPr>
          <a:xfrm>
            <a:off x="457200" y="404664"/>
            <a:ext cx="7499176" cy="6264696"/>
          </a:xfrm>
        </p:spPr>
        <p:txBody>
          <a:bodyPr>
            <a:normAutofit fontScale="85000" lnSpcReduction="20000"/>
          </a:bodyPr>
          <a:lstStyle/>
          <a:p>
            <a:pPr marL="0" lvl="0" indent="0" algn="just" rtl="1">
              <a:buClr>
                <a:srgbClr val="B13F9A"/>
              </a:buClr>
              <a:buNone/>
            </a:pPr>
            <a:endParaRPr lang="fa-IR" sz="1500" b="1" dirty="0" smtClean="0">
              <a:solidFill>
                <a:srgbClr val="3B11B3"/>
              </a:solidFill>
            </a:endParaRPr>
          </a:p>
          <a:p>
            <a:pPr marL="0" lvl="0" indent="0" algn="ctr" rtl="1">
              <a:buClr>
                <a:srgbClr val="B13F9A"/>
              </a:buClr>
              <a:buNone/>
            </a:pPr>
            <a:r>
              <a:rPr lang="en-US" sz="1500" b="1" dirty="0" smtClean="0">
                <a:solidFill>
                  <a:srgbClr val="3B11B3"/>
                </a:solidFill>
                <a:cs typeface="B Titr" pitchFamily="2" charset="-78"/>
              </a:rPr>
              <a:t> </a:t>
            </a:r>
            <a:r>
              <a:rPr lang="ar-SA" sz="2400" b="1" dirty="0">
                <a:solidFill>
                  <a:srgbClr val="3B11B3"/>
                </a:solidFill>
                <a:cs typeface="B Titr" pitchFamily="2" charset="-78"/>
              </a:rPr>
              <a:t>شاخص فعالیت هاي </a:t>
            </a:r>
            <a:r>
              <a:rPr lang="ar-SA" sz="2400" b="1" dirty="0" smtClean="0">
                <a:solidFill>
                  <a:srgbClr val="3B11B3"/>
                </a:solidFill>
                <a:cs typeface="B Titr" pitchFamily="2" charset="-78"/>
              </a:rPr>
              <a:t>آموزشی</a:t>
            </a:r>
            <a:endParaRPr lang="fa-IR" sz="2400" b="1" dirty="0" smtClean="0">
              <a:solidFill>
                <a:srgbClr val="3B11B3"/>
              </a:solidFill>
              <a:cs typeface="B Titr" pitchFamily="2" charset="-78"/>
            </a:endParaRPr>
          </a:p>
          <a:p>
            <a:pPr marL="0" lvl="0" indent="0" algn="ctr" rtl="1">
              <a:buClr>
                <a:srgbClr val="B13F9A"/>
              </a:buClr>
              <a:buNone/>
            </a:pPr>
            <a:endParaRPr lang="fa-IR" sz="2400" b="1" dirty="0" smtClean="0">
              <a:solidFill>
                <a:srgbClr val="3B11B3"/>
              </a:solidFill>
              <a:cs typeface="B Titr" pitchFamily="2" charset="-78"/>
            </a:endParaRPr>
          </a:p>
          <a:p>
            <a:pPr marL="0" lvl="0" indent="0" algn="just" rtl="1">
              <a:lnSpc>
                <a:spcPct val="200000"/>
              </a:lnSpc>
              <a:buClr>
                <a:srgbClr val="B13F9A"/>
              </a:buClr>
              <a:buNone/>
            </a:pPr>
            <a:r>
              <a:rPr lang="ar-SA" dirty="0" smtClean="0">
                <a:solidFill>
                  <a:prstClr val="black"/>
                </a:solidFill>
                <a:cs typeface="B Mitra" pitchFamily="2" charset="-78"/>
              </a:rPr>
              <a:t> </a:t>
            </a:r>
            <a:r>
              <a:rPr lang="ar-SA" b="1" dirty="0">
                <a:solidFill>
                  <a:prstClr val="black"/>
                </a:solidFill>
                <a:cs typeface="B Titr" pitchFamily="2" charset="-78"/>
              </a:rPr>
              <a:t>نسبت هیات علمی </a:t>
            </a:r>
            <a:r>
              <a:rPr lang="fa-IR" b="1" dirty="0" smtClean="0">
                <a:solidFill>
                  <a:prstClr val="black"/>
                </a:solidFill>
                <a:cs typeface="B Titr" pitchFamily="2" charset="-78"/>
              </a:rPr>
              <a:t>دانشيار به كل هيأت علمي</a:t>
            </a:r>
          </a:p>
          <a:p>
            <a:pPr algn="just" rtl="1">
              <a:lnSpc>
                <a:spcPct val="150000"/>
              </a:lnSpc>
              <a:buClr>
                <a:srgbClr val="B13F9A"/>
              </a:buClr>
              <a:buFont typeface="Wingdings" pitchFamily="2" charset="2"/>
              <a:buChar char="v"/>
            </a:pPr>
            <a:r>
              <a:rPr lang="ar-SA" sz="2800" dirty="0" smtClean="0">
                <a:cs typeface="B Mitra" pitchFamily="2" charset="-78"/>
              </a:rPr>
              <a:t>منظور از اين شاخص</a:t>
            </a:r>
            <a:r>
              <a:rPr lang="fa-IR" sz="2800" dirty="0" smtClean="0">
                <a:cs typeface="B Mitra" pitchFamily="2" charset="-78"/>
              </a:rPr>
              <a:t> هرم اعضاي هيأت علمي در دانشگاهها و موسسات آموزش عالي است كه به منظور نرمال سازي شاخص مذكور ضرايبي به شرح ذيل مورد استفاده قرار گرفت.</a:t>
            </a:r>
            <a:endParaRPr lang="fa-IR" sz="2000" dirty="0">
              <a:cs typeface="B Mitra" pitchFamily="2" charset="-78"/>
            </a:endParaRPr>
          </a:p>
          <a:p>
            <a:pPr indent="-432000" algn="just" rtl="1">
              <a:lnSpc>
                <a:spcPct val="150000"/>
              </a:lnSpc>
              <a:buClr>
                <a:srgbClr val="B13F9A"/>
              </a:buClr>
              <a:buFont typeface="Wingdings" panose="05000000000000000000" pitchFamily="2" charset="2"/>
              <a:buChar char="q"/>
            </a:pPr>
            <a:r>
              <a:rPr lang="fa-IR" sz="1600" dirty="0">
                <a:cs typeface="B Titr" pitchFamily="2" charset="-78"/>
              </a:rPr>
              <a:t>مربي با </a:t>
            </a:r>
            <a:r>
              <a:rPr lang="fa-IR" sz="1600" dirty="0" smtClean="0">
                <a:cs typeface="B Titr" pitchFamily="2" charset="-78"/>
              </a:rPr>
              <a:t>ضريب  </a:t>
            </a:r>
            <a:r>
              <a:rPr lang="fa-IR" sz="1600" dirty="0">
                <a:cs typeface="B Titr" pitchFamily="2" charset="-78"/>
              </a:rPr>
              <a:t>8/.</a:t>
            </a:r>
          </a:p>
          <a:p>
            <a:pPr indent="-432000" algn="just" rtl="1">
              <a:lnSpc>
                <a:spcPct val="150000"/>
              </a:lnSpc>
              <a:buClr>
                <a:srgbClr val="B13F9A"/>
              </a:buClr>
              <a:buFont typeface="Wingdings" panose="05000000000000000000" pitchFamily="2" charset="2"/>
              <a:buChar char="q"/>
            </a:pPr>
            <a:r>
              <a:rPr lang="fa-IR" sz="1600" dirty="0">
                <a:cs typeface="B Titr" pitchFamily="2" charset="-78"/>
              </a:rPr>
              <a:t>استاديار با ضريب 1</a:t>
            </a:r>
          </a:p>
          <a:p>
            <a:pPr indent="-432000" algn="just" rtl="1">
              <a:lnSpc>
                <a:spcPct val="150000"/>
              </a:lnSpc>
              <a:buClr>
                <a:srgbClr val="B13F9A"/>
              </a:buClr>
              <a:buFont typeface="Wingdings" panose="05000000000000000000" pitchFamily="2" charset="2"/>
              <a:buChar char="q"/>
            </a:pPr>
            <a:r>
              <a:rPr lang="fa-IR" sz="1600" dirty="0">
                <a:cs typeface="B Titr" pitchFamily="2" charset="-78"/>
              </a:rPr>
              <a:t>دانشيار با </a:t>
            </a:r>
            <a:r>
              <a:rPr lang="fa-IR" sz="1600" dirty="0" smtClean="0">
                <a:cs typeface="B Titr" pitchFamily="2" charset="-78"/>
              </a:rPr>
              <a:t>ضريب 1/5 </a:t>
            </a:r>
            <a:endParaRPr lang="fa-IR" sz="1600" dirty="0">
              <a:cs typeface="B Titr" pitchFamily="2" charset="-78"/>
            </a:endParaRPr>
          </a:p>
          <a:p>
            <a:pPr indent="-432000" algn="just" rtl="1">
              <a:lnSpc>
                <a:spcPct val="150000"/>
              </a:lnSpc>
              <a:buClr>
                <a:srgbClr val="B13F9A"/>
              </a:buClr>
              <a:buFont typeface="Wingdings" panose="05000000000000000000" pitchFamily="2" charset="2"/>
              <a:buChar char="q"/>
            </a:pPr>
            <a:r>
              <a:rPr lang="fa-IR" sz="1600" dirty="0">
                <a:cs typeface="B Titr" pitchFamily="2" charset="-78"/>
              </a:rPr>
              <a:t>استاد تمام با ضريب 2</a:t>
            </a:r>
          </a:p>
          <a:p>
            <a:pPr algn="just" rtl="1">
              <a:lnSpc>
                <a:spcPct val="110000"/>
              </a:lnSpc>
              <a:buClr>
                <a:srgbClr val="B13F9A"/>
              </a:buClr>
              <a:buFont typeface="Wingdings" pitchFamily="2" charset="2"/>
              <a:buChar char="v"/>
            </a:pPr>
            <a:endParaRPr lang="fa-IR" sz="2000" dirty="0" smtClean="0">
              <a:cs typeface="B Titr" pitchFamily="2" charset="-78"/>
            </a:endParaRPr>
          </a:p>
          <a:p>
            <a:pPr algn="just" rtl="1">
              <a:lnSpc>
                <a:spcPct val="110000"/>
              </a:lnSpc>
              <a:buClr>
                <a:srgbClr val="B13F9A"/>
              </a:buClr>
              <a:buFont typeface="Wingdings" pitchFamily="2" charset="2"/>
              <a:buChar char="v"/>
            </a:pPr>
            <a:r>
              <a:rPr lang="fa-IR" sz="2000" dirty="0" smtClean="0">
                <a:cs typeface="B Titr" pitchFamily="2" charset="-78"/>
              </a:rPr>
              <a:t>ضريب </a:t>
            </a:r>
            <a:r>
              <a:rPr lang="fa-IR" sz="2000" dirty="0">
                <a:cs typeface="B Titr" pitchFamily="2" charset="-78"/>
              </a:rPr>
              <a:t>اهميت: </a:t>
            </a:r>
            <a:r>
              <a:rPr lang="fa-IR" sz="2400" b="1" dirty="0" smtClean="0">
                <a:cs typeface="B Mitra" pitchFamily="2" charset="-78"/>
              </a:rPr>
              <a:t>2</a:t>
            </a:r>
            <a:endParaRPr lang="fa-IR" sz="2000" b="1" dirty="0">
              <a:cs typeface="B Mitra" pitchFamily="2" charset="-78"/>
            </a:endParaRPr>
          </a:p>
          <a:p>
            <a:pPr algn="just" rtl="1">
              <a:lnSpc>
                <a:spcPct val="110000"/>
              </a:lnSpc>
              <a:buClr>
                <a:srgbClr val="B13F9A"/>
              </a:buClr>
              <a:buFont typeface="Wingdings" pitchFamily="2" charset="2"/>
              <a:buChar char="v"/>
            </a:pPr>
            <a:r>
              <a:rPr lang="fa-IR" sz="2000" dirty="0">
                <a:cs typeface="B Titr" pitchFamily="2" charset="-78"/>
              </a:rPr>
              <a:t>محل استخراج </a:t>
            </a:r>
            <a:r>
              <a:rPr lang="fa-IR" sz="2000" dirty="0" smtClean="0">
                <a:cs typeface="B Titr" pitchFamily="2" charset="-78"/>
              </a:rPr>
              <a:t>اطلاعات: </a:t>
            </a:r>
            <a:r>
              <a:rPr lang="fa-IR" sz="2900" dirty="0">
                <a:cs typeface="B Mitra" pitchFamily="2" charset="-78"/>
              </a:rPr>
              <a:t>براساس ليست ارسالي به خزانه و تفكيك آن براساس اطلاعات دريافتي از دانشگاه ها </a:t>
            </a:r>
            <a:endParaRPr lang="en-US" sz="2900" dirty="0">
              <a:cs typeface="B Mitra" pitchFamily="2" charset="-78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6737" y="-104573"/>
            <a:ext cx="957263" cy="72421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094283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2000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51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1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1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512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12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12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Espace réservé du contenu 2"/>
          <p:cNvSpPr>
            <a:spLocks noGrp="1"/>
          </p:cNvSpPr>
          <p:nvPr>
            <p:ph idx="1"/>
          </p:nvPr>
        </p:nvSpPr>
        <p:spPr>
          <a:xfrm>
            <a:off x="457200" y="404664"/>
            <a:ext cx="7571184" cy="5096025"/>
          </a:xfrm>
        </p:spPr>
        <p:txBody>
          <a:bodyPr>
            <a:normAutofit/>
          </a:bodyPr>
          <a:lstStyle/>
          <a:p>
            <a:pPr marL="0" lvl="0" indent="0" algn="just" rtl="1">
              <a:buClr>
                <a:srgbClr val="B13F9A"/>
              </a:buClr>
              <a:buNone/>
            </a:pPr>
            <a:endParaRPr lang="fa-IR" sz="1500" b="1" dirty="0" smtClean="0">
              <a:solidFill>
                <a:srgbClr val="3B11B3"/>
              </a:solidFill>
            </a:endParaRPr>
          </a:p>
          <a:p>
            <a:pPr marL="0" indent="0" algn="ctr" rtl="1">
              <a:buClr>
                <a:srgbClr val="B13F9A"/>
              </a:buClr>
              <a:buNone/>
            </a:pPr>
            <a:r>
              <a:rPr lang="en-US" sz="1500" b="1" dirty="0" smtClean="0">
                <a:solidFill>
                  <a:srgbClr val="3B11B3"/>
                </a:solidFill>
                <a:cs typeface="B Titr" pitchFamily="2" charset="-78"/>
              </a:rPr>
              <a:t> </a:t>
            </a:r>
            <a:r>
              <a:rPr lang="ar-SA" sz="2400" b="1" dirty="0">
                <a:solidFill>
                  <a:srgbClr val="3B11B3"/>
                </a:solidFill>
                <a:cs typeface="B Titr" pitchFamily="2" charset="-78"/>
              </a:rPr>
              <a:t>شاخص فعالیت هاي </a:t>
            </a:r>
            <a:r>
              <a:rPr lang="fa-IR" sz="2400" b="1" dirty="0">
                <a:solidFill>
                  <a:srgbClr val="3B11B3"/>
                </a:solidFill>
                <a:cs typeface="B Titr" pitchFamily="2" charset="-78"/>
              </a:rPr>
              <a:t>پژوهشي (وزن </a:t>
            </a:r>
            <a:r>
              <a:rPr lang="fa-IR" sz="2400" b="1" dirty="0" smtClean="0">
                <a:solidFill>
                  <a:srgbClr val="3B11B3"/>
                </a:solidFill>
                <a:cs typeface="B Titr" pitchFamily="2" charset="-78"/>
              </a:rPr>
              <a:t>38درصد</a:t>
            </a:r>
            <a:r>
              <a:rPr lang="fa-IR" sz="2400" b="1" dirty="0">
                <a:solidFill>
                  <a:srgbClr val="3B11B3"/>
                </a:solidFill>
                <a:cs typeface="B Titr" pitchFamily="2" charset="-78"/>
              </a:rPr>
              <a:t>)</a:t>
            </a:r>
            <a:endParaRPr lang="fa-IR" sz="2400" b="1" dirty="0" smtClean="0">
              <a:solidFill>
                <a:srgbClr val="3B11B3"/>
              </a:solidFill>
              <a:cs typeface="B Titr" pitchFamily="2" charset="-78"/>
            </a:endParaRPr>
          </a:p>
          <a:p>
            <a:pPr marL="0" lvl="0" indent="0" algn="ctr" rtl="1">
              <a:buClr>
                <a:srgbClr val="B13F9A"/>
              </a:buClr>
              <a:buNone/>
            </a:pPr>
            <a:endParaRPr lang="fa-IR" sz="2400" b="1" dirty="0" smtClean="0">
              <a:solidFill>
                <a:srgbClr val="3B11B3"/>
              </a:solidFill>
              <a:cs typeface="B Titr" pitchFamily="2" charset="-78"/>
            </a:endParaRPr>
          </a:p>
          <a:p>
            <a:pPr algn="just" rtl="1">
              <a:lnSpc>
                <a:spcPct val="150000"/>
              </a:lnSpc>
              <a:spcAft>
                <a:spcPts val="1800"/>
              </a:spcAft>
              <a:buFont typeface="Wingdings" panose="05000000000000000000" pitchFamily="2" charset="2"/>
              <a:buChar char="q"/>
            </a:pPr>
            <a:r>
              <a:rPr lang="ar-SA" sz="2400" dirty="0" smtClean="0">
                <a:solidFill>
                  <a:prstClr val="black"/>
                </a:solidFill>
                <a:cs typeface="B Mitra" pitchFamily="2" charset="-78"/>
              </a:rPr>
              <a:t> </a:t>
            </a:r>
            <a:r>
              <a:rPr lang="ar-SA" sz="2400" b="1" dirty="0" smtClean="0">
                <a:cs typeface="B Mitra" pitchFamily="2" charset="-78"/>
              </a:rPr>
              <a:t>سرانه مقالات چاپ شده در </a:t>
            </a:r>
            <a:r>
              <a:rPr lang="en-US" sz="2400" b="1" dirty="0" smtClean="0">
                <a:cs typeface="B Mitra" pitchFamily="2" charset="-78"/>
              </a:rPr>
              <a:t>ISI</a:t>
            </a:r>
            <a:r>
              <a:rPr lang="fa-IR" sz="2400" b="1" dirty="0">
                <a:cs typeface="B Mitra" pitchFamily="2" charset="-78"/>
              </a:rPr>
              <a:t> به ازاي هر عضو هيأت </a:t>
            </a:r>
            <a:r>
              <a:rPr lang="fa-IR" sz="2400" b="1" dirty="0" smtClean="0">
                <a:cs typeface="B Mitra" pitchFamily="2" charset="-78"/>
              </a:rPr>
              <a:t>علمي، ميزان </a:t>
            </a:r>
            <a:r>
              <a:rPr lang="fa-IR" sz="2400" b="1" dirty="0">
                <a:cs typeface="B Mitra" pitchFamily="2" charset="-78"/>
              </a:rPr>
              <a:t>ارجاعات به </a:t>
            </a:r>
            <a:r>
              <a:rPr lang="fa-IR" sz="2400" b="1" dirty="0" smtClean="0">
                <a:cs typeface="B Mitra" pitchFamily="2" charset="-78"/>
              </a:rPr>
              <a:t>مقالات و سرانه مقالات چاپ شده در </a:t>
            </a:r>
            <a:r>
              <a:rPr lang="en-US" sz="2400" b="1" dirty="0" smtClean="0">
                <a:cs typeface="B Mitra" pitchFamily="2" charset="-78"/>
              </a:rPr>
              <a:t>ISC</a:t>
            </a:r>
            <a:endParaRPr lang="fa-IR" sz="2400" b="1" dirty="0" smtClean="0">
              <a:cs typeface="B Mitra" pitchFamily="2" charset="-78"/>
            </a:endParaRPr>
          </a:p>
          <a:p>
            <a:pPr algn="just" rtl="1" fontAlgn="t">
              <a:buFont typeface="Wingdings" panose="05000000000000000000" pitchFamily="2" charset="2"/>
              <a:buChar char="q"/>
            </a:pPr>
            <a:r>
              <a:rPr lang="fa-IR" sz="2400" b="1" dirty="0" smtClean="0">
                <a:cs typeface="B Mitra" pitchFamily="2" charset="-78"/>
              </a:rPr>
              <a:t>نسبت </a:t>
            </a:r>
            <a:r>
              <a:rPr lang="fa-IR" sz="2400" b="1" dirty="0">
                <a:cs typeface="B Mitra" pitchFamily="2" charset="-78"/>
              </a:rPr>
              <a:t>درآمد اختصاصي حاصل ازفعاليتهاي پژوهشي به كل درآمد اختصاصي </a:t>
            </a:r>
            <a:endParaRPr lang="fa-IR" sz="2400" b="1" dirty="0" smtClean="0">
              <a:cs typeface="B Mitra" pitchFamily="2" charset="-78"/>
            </a:endParaRPr>
          </a:p>
          <a:p>
            <a:pPr marL="0" indent="0" algn="r" rtl="1" fontAlgn="t">
              <a:buNone/>
            </a:pPr>
            <a:endParaRPr lang="fa-IR" sz="2400" b="1" dirty="0" smtClean="0">
              <a:cs typeface="B Mitra" pitchFamily="2" charset="-78"/>
            </a:endParaRPr>
          </a:p>
          <a:p>
            <a:pPr algn="just" rtl="1" fontAlgn="t">
              <a:buFont typeface="Wingdings" panose="05000000000000000000" pitchFamily="2" charset="2"/>
              <a:buChar char="q"/>
            </a:pPr>
            <a:r>
              <a:rPr lang="fa-IR" sz="2400" b="1" dirty="0">
                <a:cs typeface="B Mitra" pitchFamily="2" charset="-78"/>
              </a:rPr>
              <a:t> </a:t>
            </a:r>
            <a:r>
              <a:rPr lang="fa-IR" sz="2400" b="1" dirty="0" smtClean="0">
                <a:cs typeface="B Mitra" pitchFamily="2" charset="-78"/>
              </a:rPr>
              <a:t>نسبت عملكرد اعتبارات هزينه‌اي پژوهشي به مجموع اعتبارات هزينه‌اي پژوهشي در سال 1393</a:t>
            </a:r>
            <a:endParaRPr lang="fa-IR" sz="2400" b="1" dirty="0">
              <a:cs typeface="B Mitra" pitchFamily="2" charset="-78"/>
            </a:endParaRPr>
          </a:p>
          <a:p>
            <a:pPr marL="0" lvl="0" indent="0" algn="just" rtl="1">
              <a:buClr>
                <a:srgbClr val="B13F9A"/>
              </a:buClr>
              <a:buNone/>
            </a:pPr>
            <a:endParaRPr lang="en-US" sz="2400" b="1" dirty="0">
              <a:solidFill>
                <a:prstClr val="black"/>
              </a:solidFill>
              <a:cs typeface="B Mitra" pitchFamily="2" charset="-78"/>
            </a:endParaRPr>
          </a:p>
          <a:p>
            <a:pPr marL="514350" lvl="0" indent="-514350" algn="just" rtl="1">
              <a:lnSpc>
                <a:spcPct val="150000"/>
              </a:lnSpc>
              <a:spcAft>
                <a:spcPts val="1800"/>
              </a:spcAft>
              <a:buFont typeface="+mj-lt"/>
              <a:buAutoNum type="arabicParenR"/>
            </a:pPr>
            <a:endParaRPr lang="en-US" sz="2400" b="1" dirty="0" smtClean="0">
              <a:cs typeface="B Mitra" pitchFamily="2" charset="-78"/>
            </a:endParaRPr>
          </a:p>
          <a:p>
            <a:pPr marL="0" lvl="0" indent="0" algn="just" rtl="1">
              <a:buClr>
                <a:srgbClr val="B13F9A"/>
              </a:buClr>
              <a:buNone/>
            </a:pPr>
            <a:endParaRPr lang="en-US" sz="1500" dirty="0">
              <a:solidFill>
                <a:prstClr val="black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6737" y="-104573"/>
            <a:ext cx="957263" cy="72421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094283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2000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0" dur="2000"/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Espace réservé du contenu 2"/>
          <p:cNvSpPr>
            <a:spLocks noGrp="1"/>
          </p:cNvSpPr>
          <p:nvPr>
            <p:ph idx="1"/>
          </p:nvPr>
        </p:nvSpPr>
        <p:spPr>
          <a:xfrm>
            <a:off x="457200" y="404664"/>
            <a:ext cx="7571184" cy="5096025"/>
          </a:xfrm>
        </p:spPr>
        <p:txBody>
          <a:bodyPr>
            <a:normAutofit/>
          </a:bodyPr>
          <a:lstStyle/>
          <a:p>
            <a:pPr marL="0" lvl="0" indent="0" algn="just" rtl="1">
              <a:buClr>
                <a:srgbClr val="B13F9A"/>
              </a:buClr>
              <a:buNone/>
            </a:pPr>
            <a:endParaRPr lang="fa-IR" sz="1500" b="1" dirty="0" smtClean="0">
              <a:solidFill>
                <a:srgbClr val="3B11B3"/>
              </a:solidFill>
            </a:endParaRPr>
          </a:p>
          <a:p>
            <a:pPr marL="0" lvl="0" indent="0" algn="ctr" rtl="1">
              <a:buClr>
                <a:srgbClr val="B13F9A"/>
              </a:buClr>
              <a:buNone/>
            </a:pPr>
            <a:r>
              <a:rPr lang="en-US" sz="1500" b="1" dirty="0" smtClean="0">
                <a:solidFill>
                  <a:srgbClr val="3B11B3"/>
                </a:solidFill>
                <a:cs typeface="B Titr" pitchFamily="2" charset="-78"/>
              </a:rPr>
              <a:t> </a:t>
            </a:r>
            <a:r>
              <a:rPr lang="ar-SA" sz="2400" b="1" dirty="0">
                <a:solidFill>
                  <a:srgbClr val="3B11B3"/>
                </a:solidFill>
                <a:cs typeface="B Titr" pitchFamily="2" charset="-78"/>
              </a:rPr>
              <a:t>شاخص فعالیت هاي </a:t>
            </a:r>
            <a:r>
              <a:rPr lang="fa-IR" sz="2400" b="1" dirty="0" smtClean="0">
                <a:solidFill>
                  <a:srgbClr val="3B11B3"/>
                </a:solidFill>
                <a:cs typeface="B Titr" pitchFamily="2" charset="-78"/>
              </a:rPr>
              <a:t>پژوهشي</a:t>
            </a:r>
          </a:p>
          <a:p>
            <a:pPr marL="0" lvl="0" indent="0" algn="ctr" rtl="1">
              <a:buClr>
                <a:srgbClr val="B13F9A"/>
              </a:buClr>
              <a:buNone/>
            </a:pPr>
            <a:endParaRPr lang="fa-IR" sz="2400" b="1" dirty="0" smtClean="0">
              <a:solidFill>
                <a:srgbClr val="3B11B3"/>
              </a:solidFill>
              <a:cs typeface="B Titr" pitchFamily="2" charset="-78"/>
            </a:endParaRPr>
          </a:p>
          <a:p>
            <a:pPr marL="457200" indent="-457200" algn="just" rtl="1">
              <a:buFont typeface="+mj-lt"/>
              <a:buAutoNum type="arabicParenR"/>
            </a:pPr>
            <a:r>
              <a:rPr lang="ar-SA" sz="2400" dirty="0" smtClean="0">
                <a:cs typeface="B Titr" pitchFamily="2" charset="-78"/>
              </a:rPr>
              <a:t>سرانه </a:t>
            </a:r>
            <a:r>
              <a:rPr lang="ar-SA" sz="2400" dirty="0">
                <a:cs typeface="B Titr" pitchFamily="2" charset="-78"/>
              </a:rPr>
              <a:t>مقالات چاپ شده در </a:t>
            </a:r>
            <a:r>
              <a:rPr lang="en-US" sz="2400" dirty="0">
                <a:cs typeface="B Titr" pitchFamily="2" charset="-78"/>
              </a:rPr>
              <a:t>ISI</a:t>
            </a:r>
            <a:r>
              <a:rPr lang="fa-IR" sz="2400" dirty="0">
                <a:cs typeface="B Titr" pitchFamily="2" charset="-78"/>
              </a:rPr>
              <a:t> به ازاي هر عضو هيأت علمي و ميزان ارجاعات به </a:t>
            </a:r>
            <a:r>
              <a:rPr lang="fa-IR" sz="2400" dirty="0" smtClean="0">
                <a:cs typeface="B Titr" pitchFamily="2" charset="-78"/>
              </a:rPr>
              <a:t>مقالات مزبور و سرانه </a:t>
            </a:r>
            <a:r>
              <a:rPr lang="fa-IR" sz="2400" dirty="0">
                <a:cs typeface="B Titr" pitchFamily="2" charset="-78"/>
              </a:rPr>
              <a:t>مقالات چاپ شده در </a:t>
            </a:r>
            <a:r>
              <a:rPr lang="en-US" sz="2400" dirty="0">
                <a:cs typeface="B Titr" pitchFamily="2" charset="-78"/>
              </a:rPr>
              <a:t>ISC</a:t>
            </a:r>
            <a:endParaRPr lang="fa-IR" sz="2400" dirty="0">
              <a:cs typeface="B Titr" pitchFamily="2" charset="-78"/>
            </a:endParaRPr>
          </a:p>
          <a:p>
            <a:pPr marL="0" indent="0" algn="just" rtl="1">
              <a:lnSpc>
                <a:spcPct val="150000"/>
              </a:lnSpc>
              <a:buNone/>
            </a:pPr>
            <a:endParaRPr lang="fa-IR" sz="2400" dirty="0">
              <a:cs typeface="B Mitra" pitchFamily="2" charset="-78"/>
            </a:endParaRPr>
          </a:p>
          <a:p>
            <a:pPr lvl="0" algn="just" rtl="1">
              <a:buFont typeface="Wingdings" pitchFamily="2" charset="2"/>
              <a:buChar char="q"/>
            </a:pPr>
            <a:r>
              <a:rPr lang="fa-IR" sz="2200" b="1" dirty="0" smtClean="0">
                <a:cs typeface="B Titr" pitchFamily="2" charset="-78"/>
              </a:rPr>
              <a:t>ضريب </a:t>
            </a:r>
            <a:r>
              <a:rPr lang="fa-IR" sz="2200" b="1" dirty="0">
                <a:cs typeface="B Titr" pitchFamily="2" charset="-78"/>
              </a:rPr>
              <a:t>اهميت: </a:t>
            </a:r>
            <a:r>
              <a:rPr lang="fa-IR" sz="2800" b="1" dirty="0" smtClean="0">
                <a:cs typeface="B Mitra" pitchFamily="2" charset="-78"/>
              </a:rPr>
              <a:t>2</a:t>
            </a:r>
          </a:p>
          <a:p>
            <a:pPr lvl="0" algn="just" rtl="1">
              <a:buFont typeface="Wingdings" pitchFamily="2" charset="2"/>
              <a:buChar char="q"/>
            </a:pPr>
            <a:r>
              <a:rPr lang="fa-IR" sz="2200" b="1" dirty="0" smtClean="0">
                <a:cs typeface="B Titr" pitchFamily="2" charset="-78"/>
              </a:rPr>
              <a:t>محل استخراج اطلاعات: </a:t>
            </a:r>
            <a:r>
              <a:rPr lang="fa-IR" sz="2800" dirty="0" smtClean="0">
                <a:cs typeface="B Mitra" pitchFamily="2" charset="-78"/>
              </a:rPr>
              <a:t>پايگاه استنادي علوم جهان اسلام</a:t>
            </a:r>
          </a:p>
          <a:p>
            <a:pPr lvl="0" algn="just" rtl="1">
              <a:buClr>
                <a:srgbClr val="B13F9A"/>
              </a:buClr>
              <a:buFont typeface="Wingdings" pitchFamily="2" charset="2"/>
              <a:buChar char="v"/>
            </a:pPr>
            <a:endParaRPr lang="en-US" sz="1500" dirty="0">
              <a:solidFill>
                <a:prstClr val="black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6737" y="-104573"/>
            <a:ext cx="957263" cy="72421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350509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Espace réservé du contenu 2"/>
          <p:cNvSpPr>
            <a:spLocks noGrp="1"/>
          </p:cNvSpPr>
          <p:nvPr>
            <p:ph idx="1"/>
          </p:nvPr>
        </p:nvSpPr>
        <p:spPr>
          <a:xfrm>
            <a:off x="457200" y="404664"/>
            <a:ext cx="7571184" cy="5096025"/>
          </a:xfrm>
        </p:spPr>
        <p:txBody>
          <a:bodyPr>
            <a:normAutofit/>
          </a:bodyPr>
          <a:lstStyle/>
          <a:p>
            <a:pPr marL="0" lvl="0" indent="0" algn="just" rtl="1">
              <a:buClr>
                <a:srgbClr val="B13F9A"/>
              </a:buClr>
              <a:buNone/>
            </a:pPr>
            <a:endParaRPr lang="fa-IR" sz="1500" b="1" dirty="0" smtClean="0">
              <a:solidFill>
                <a:srgbClr val="3B11B3"/>
              </a:solidFill>
            </a:endParaRPr>
          </a:p>
          <a:p>
            <a:pPr marL="0" lvl="0" indent="0" algn="ctr" rtl="1">
              <a:buClr>
                <a:srgbClr val="B13F9A"/>
              </a:buClr>
              <a:buNone/>
            </a:pPr>
            <a:r>
              <a:rPr lang="en-US" sz="1500" b="1" dirty="0" smtClean="0">
                <a:solidFill>
                  <a:srgbClr val="3B11B3"/>
                </a:solidFill>
                <a:cs typeface="B Titr" pitchFamily="2" charset="-78"/>
              </a:rPr>
              <a:t> </a:t>
            </a:r>
            <a:r>
              <a:rPr lang="ar-SA" sz="2400" b="1" dirty="0">
                <a:solidFill>
                  <a:srgbClr val="3B11B3"/>
                </a:solidFill>
                <a:cs typeface="B Titr" pitchFamily="2" charset="-78"/>
              </a:rPr>
              <a:t>شاخص فعالیت هاي </a:t>
            </a:r>
            <a:r>
              <a:rPr lang="fa-IR" sz="2400" b="1" dirty="0" smtClean="0">
                <a:solidFill>
                  <a:srgbClr val="3B11B3"/>
                </a:solidFill>
                <a:cs typeface="B Titr" pitchFamily="2" charset="-78"/>
              </a:rPr>
              <a:t>پژوهشي</a:t>
            </a:r>
          </a:p>
          <a:p>
            <a:pPr marL="0" lvl="0" indent="0" algn="ctr" rtl="1">
              <a:buClr>
                <a:srgbClr val="B13F9A"/>
              </a:buClr>
              <a:buNone/>
            </a:pPr>
            <a:endParaRPr lang="fa-IR" sz="2400" b="1" dirty="0" smtClean="0">
              <a:solidFill>
                <a:srgbClr val="3B11B3"/>
              </a:solidFill>
              <a:cs typeface="B Titr" pitchFamily="2" charset="-78"/>
            </a:endParaRPr>
          </a:p>
          <a:p>
            <a:pPr marL="0" lvl="0" indent="0" algn="just" rtl="1">
              <a:lnSpc>
                <a:spcPct val="150000"/>
              </a:lnSpc>
              <a:buNone/>
            </a:pPr>
            <a:r>
              <a:rPr lang="ar-SA" sz="2400" dirty="0" smtClean="0">
                <a:solidFill>
                  <a:prstClr val="black"/>
                </a:solidFill>
                <a:cs typeface="B Mitra" pitchFamily="2" charset="-78"/>
              </a:rPr>
              <a:t> </a:t>
            </a:r>
            <a:r>
              <a:rPr lang="fa-IR" sz="2400" dirty="0" smtClean="0">
                <a:cs typeface="B Titr" pitchFamily="2" charset="-78"/>
              </a:rPr>
              <a:t>درآمد حاصل از پژوهش به كل درآمد اختصاصي محقق شده</a:t>
            </a:r>
            <a:endParaRPr lang="en-US" sz="2400" dirty="0" smtClean="0">
              <a:cs typeface="B Titr" pitchFamily="2" charset="-78"/>
            </a:endParaRPr>
          </a:p>
          <a:p>
            <a:pPr marL="0" indent="0" algn="just" rtl="1">
              <a:lnSpc>
                <a:spcPct val="150000"/>
              </a:lnSpc>
              <a:buNone/>
            </a:pPr>
            <a:r>
              <a:rPr lang="fa-IR" sz="2400" dirty="0" smtClean="0">
                <a:cs typeface="B Mitra" pitchFamily="2" charset="-78"/>
              </a:rPr>
              <a:t>  اطلاعات </a:t>
            </a:r>
            <a:r>
              <a:rPr lang="fa-IR" sz="2400" dirty="0">
                <a:cs typeface="B Mitra" pitchFamily="2" charset="-78"/>
              </a:rPr>
              <a:t>مربوط به فروش زمين از اين آيتم خارج شده است.</a:t>
            </a:r>
          </a:p>
          <a:p>
            <a:pPr lvl="0" algn="just" rtl="1">
              <a:buFont typeface="Wingdings" pitchFamily="2" charset="2"/>
              <a:buChar char="q"/>
            </a:pPr>
            <a:endParaRPr lang="fa-IR" sz="2200" b="1" dirty="0" smtClean="0">
              <a:cs typeface="B Titr" pitchFamily="2" charset="-78"/>
            </a:endParaRPr>
          </a:p>
          <a:p>
            <a:pPr lvl="0" algn="just" rtl="1">
              <a:buFont typeface="Wingdings" pitchFamily="2" charset="2"/>
              <a:buChar char="q"/>
            </a:pPr>
            <a:r>
              <a:rPr lang="fa-IR" sz="2200" b="1" dirty="0" smtClean="0">
                <a:cs typeface="B Titr" pitchFamily="2" charset="-78"/>
              </a:rPr>
              <a:t>ضريب </a:t>
            </a:r>
            <a:r>
              <a:rPr lang="fa-IR" sz="2200" b="1" dirty="0">
                <a:cs typeface="B Titr" pitchFamily="2" charset="-78"/>
              </a:rPr>
              <a:t>اهميت: </a:t>
            </a:r>
            <a:r>
              <a:rPr lang="fa-IR" sz="2800" b="1" dirty="0" smtClean="0">
                <a:cs typeface="B Mitra" pitchFamily="2" charset="-78"/>
              </a:rPr>
              <a:t>2</a:t>
            </a:r>
          </a:p>
          <a:p>
            <a:pPr lvl="0" algn="just" rtl="1">
              <a:buFont typeface="Wingdings" pitchFamily="2" charset="2"/>
              <a:buChar char="q"/>
            </a:pPr>
            <a:r>
              <a:rPr lang="fa-IR" sz="2200" b="1" dirty="0" smtClean="0">
                <a:cs typeface="B Titr" pitchFamily="2" charset="-78"/>
              </a:rPr>
              <a:t>محل استخراج اطلاعات: </a:t>
            </a:r>
            <a:r>
              <a:rPr lang="fa-IR" sz="2800" dirty="0" smtClean="0">
                <a:cs typeface="B Mitra" pitchFamily="2" charset="-78"/>
              </a:rPr>
              <a:t>اطلاعات ارسالي دانشگاه ها و موسسات آموزش عالي و صحت سنجي آن با اطلاعات موجود</a:t>
            </a:r>
          </a:p>
          <a:p>
            <a:pPr lvl="0" algn="just" rtl="1">
              <a:buClr>
                <a:srgbClr val="B13F9A"/>
              </a:buClr>
              <a:buFont typeface="Wingdings" pitchFamily="2" charset="2"/>
              <a:buChar char="v"/>
            </a:pPr>
            <a:endParaRPr lang="en-US" sz="1500" dirty="0">
              <a:solidFill>
                <a:prstClr val="black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6737" y="-104573"/>
            <a:ext cx="957263" cy="72421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783959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Espace réservé du contenu 2"/>
          <p:cNvSpPr>
            <a:spLocks noGrp="1"/>
          </p:cNvSpPr>
          <p:nvPr>
            <p:ph idx="1"/>
          </p:nvPr>
        </p:nvSpPr>
        <p:spPr>
          <a:xfrm>
            <a:off x="457200" y="404664"/>
            <a:ext cx="7571184" cy="5096025"/>
          </a:xfrm>
        </p:spPr>
        <p:txBody>
          <a:bodyPr>
            <a:normAutofit/>
          </a:bodyPr>
          <a:lstStyle/>
          <a:p>
            <a:pPr marL="0" lvl="0" indent="0" algn="just" rtl="1">
              <a:buClr>
                <a:srgbClr val="B13F9A"/>
              </a:buClr>
              <a:buNone/>
            </a:pPr>
            <a:endParaRPr lang="fa-IR" sz="1500" b="1" dirty="0" smtClean="0">
              <a:solidFill>
                <a:srgbClr val="3B11B3"/>
              </a:solidFill>
            </a:endParaRPr>
          </a:p>
          <a:p>
            <a:pPr marL="0" lvl="0" indent="0" algn="ctr" rtl="1">
              <a:buClr>
                <a:srgbClr val="B13F9A"/>
              </a:buClr>
              <a:buNone/>
            </a:pPr>
            <a:r>
              <a:rPr lang="en-US" sz="1500" b="1" dirty="0" smtClean="0">
                <a:solidFill>
                  <a:srgbClr val="3B11B3"/>
                </a:solidFill>
                <a:cs typeface="B Titr" pitchFamily="2" charset="-78"/>
              </a:rPr>
              <a:t> </a:t>
            </a:r>
            <a:r>
              <a:rPr lang="ar-SA" sz="2400" b="1" dirty="0">
                <a:solidFill>
                  <a:srgbClr val="3B11B3"/>
                </a:solidFill>
                <a:cs typeface="B Titr" pitchFamily="2" charset="-78"/>
              </a:rPr>
              <a:t>شاخص فعالیت هاي </a:t>
            </a:r>
            <a:r>
              <a:rPr lang="fa-IR" sz="2400" b="1" dirty="0" smtClean="0">
                <a:solidFill>
                  <a:srgbClr val="3B11B3"/>
                </a:solidFill>
                <a:cs typeface="B Titr" pitchFamily="2" charset="-78"/>
              </a:rPr>
              <a:t>پژوهشي</a:t>
            </a:r>
          </a:p>
          <a:p>
            <a:pPr marL="0" lvl="0" indent="0" algn="ctr" rtl="1">
              <a:buClr>
                <a:srgbClr val="B13F9A"/>
              </a:buClr>
              <a:buNone/>
            </a:pPr>
            <a:endParaRPr lang="fa-IR" sz="2400" b="1" dirty="0" smtClean="0">
              <a:solidFill>
                <a:srgbClr val="3B11B3"/>
              </a:solidFill>
              <a:cs typeface="B Titr" pitchFamily="2" charset="-78"/>
            </a:endParaRPr>
          </a:p>
          <a:p>
            <a:pPr marL="0" indent="0" algn="just" rtl="1" fontAlgn="t">
              <a:buNone/>
            </a:pPr>
            <a:r>
              <a:rPr lang="fa-IR" sz="2400" b="1" dirty="0" smtClean="0">
                <a:cs typeface="B Mitra" pitchFamily="2" charset="-78"/>
              </a:rPr>
              <a:t>نسبت </a:t>
            </a:r>
            <a:r>
              <a:rPr lang="fa-IR" sz="2400" b="1" dirty="0">
                <a:cs typeface="B Mitra" pitchFamily="2" charset="-78"/>
              </a:rPr>
              <a:t>عملكرد اعتبارات هزينه‌اي پژوهشي به مجموع اعتبارات هزينه‌اي پژوهشي در سال 1393</a:t>
            </a:r>
          </a:p>
          <a:p>
            <a:pPr marL="0" lvl="0" indent="0" algn="just" rtl="1">
              <a:lnSpc>
                <a:spcPct val="150000"/>
              </a:lnSpc>
              <a:buNone/>
            </a:pPr>
            <a:endParaRPr lang="fa-IR" sz="2800" dirty="0" smtClean="0">
              <a:cs typeface="B Mitra" pitchFamily="2" charset="-78"/>
            </a:endParaRPr>
          </a:p>
          <a:p>
            <a:pPr lvl="0" algn="just" rtl="1">
              <a:buFont typeface="Wingdings" pitchFamily="2" charset="2"/>
              <a:buChar char="q"/>
            </a:pPr>
            <a:r>
              <a:rPr lang="fa-IR" sz="2200" b="1" dirty="0" smtClean="0">
                <a:cs typeface="B Titr" pitchFamily="2" charset="-78"/>
              </a:rPr>
              <a:t>ضريب </a:t>
            </a:r>
            <a:r>
              <a:rPr lang="fa-IR" sz="2200" b="1" dirty="0">
                <a:cs typeface="B Titr" pitchFamily="2" charset="-78"/>
              </a:rPr>
              <a:t>اهميت: </a:t>
            </a:r>
            <a:r>
              <a:rPr lang="fa-IR" sz="2800" b="1" dirty="0" smtClean="0">
                <a:cs typeface="B Mitra" pitchFamily="2" charset="-78"/>
              </a:rPr>
              <a:t>2</a:t>
            </a:r>
          </a:p>
          <a:p>
            <a:pPr lvl="0" algn="just" rtl="1">
              <a:buFont typeface="Wingdings" pitchFamily="2" charset="2"/>
              <a:buChar char="q"/>
            </a:pPr>
            <a:r>
              <a:rPr lang="fa-IR" sz="2200" b="1" dirty="0" smtClean="0">
                <a:cs typeface="B Titr" pitchFamily="2" charset="-78"/>
              </a:rPr>
              <a:t>محل استخراج اطلاعات: </a:t>
            </a:r>
            <a:r>
              <a:rPr lang="fa-IR" sz="2800" dirty="0" smtClean="0">
                <a:cs typeface="B Mitra" pitchFamily="2" charset="-78"/>
              </a:rPr>
              <a:t>فرم هاي بودجه تفصيلي سال 1394 دانشگاه ها و موسسات آموزش عالي</a:t>
            </a:r>
          </a:p>
          <a:p>
            <a:pPr lvl="0" algn="just" rtl="1">
              <a:buClr>
                <a:srgbClr val="B13F9A"/>
              </a:buClr>
              <a:buFont typeface="Wingdings" pitchFamily="2" charset="2"/>
              <a:buChar char="v"/>
            </a:pPr>
            <a:endParaRPr lang="en-US" sz="1500" dirty="0">
              <a:solidFill>
                <a:prstClr val="black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6737" y="-104573"/>
            <a:ext cx="957263" cy="72421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68577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Espace réservé du contenu 2"/>
          <p:cNvSpPr>
            <a:spLocks noGrp="1"/>
          </p:cNvSpPr>
          <p:nvPr>
            <p:ph idx="1"/>
          </p:nvPr>
        </p:nvSpPr>
        <p:spPr>
          <a:xfrm>
            <a:off x="457200" y="404664"/>
            <a:ext cx="7571184" cy="5096025"/>
          </a:xfrm>
        </p:spPr>
        <p:txBody>
          <a:bodyPr>
            <a:normAutofit lnSpcReduction="10000"/>
          </a:bodyPr>
          <a:lstStyle/>
          <a:p>
            <a:pPr marL="0" lvl="0" indent="0" algn="just" rtl="1">
              <a:buClr>
                <a:srgbClr val="B13F9A"/>
              </a:buClr>
              <a:buNone/>
            </a:pPr>
            <a:endParaRPr lang="fa-IR" sz="1500" b="1" dirty="0" smtClean="0">
              <a:solidFill>
                <a:srgbClr val="3B11B3"/>
              </a:solidFill>
            </a:endParaRPr>
          </a:p>
          <a:p>
            <a:pPr marL="0" indent="0" algn="ctr" rtl="1">
              <a:buClr>
                <a:srgbClr val="B13F9A"/>
              </a:buClr>
              <a:buNone/>
            </a:pPr>
            <a:r>
              <a:rPr lang="en-US" sz="1500" b="1" dirty="0" smtClean="0">
                <a:solidFill>
                  <a:srgbClr val="3B11B3"/>
                </a:solidFill>
                <a:cs typeface="B Titr" pitchFamily="2" charset="-78"/>
              </a:rPr>
              <a:t> </a:t>
            </a:r>
            <a:r>
              <a:rPr lang="ar-SA" sz="2400" b="1" dirty="0">
                <a:solidFill>
                  <a:srgbClr val="3B11B3"/>
                </a:solidFill>
                <a:cs typeface="B Titr" pitchFamily="2" charset="-78"/>
              </a:rPr>
              <a:t>شاخص فعالیت هاي </a:t>
            </a:r>
            <a:r>
              <a:rPr lang="fa-IR" sz="2400" b="1" dirty="0" smtClean="0">
                <a:solidFill>
                  <a:srgbClr val="3B11B3"/>
                </a:solidFill>
                <a:cs typeface="B Titr" pitchFamily="2" charset="-78"/>
              </a:rPr>
              <a:t>مديريت منابع و زير </a:t>
            </a:r>
            <a:r>
              <a:rPr lang="fa-IR" sz="2400" b="1" dirty="0">
                <a:solidFill>
                  <a:srgbClr val="3B11B3"/>
                </a:solidFill>
                <a:cs typeface="B Titr" pitchFamily="2" charset="-78"/>
              </a:rPr>
              <a:t>ساخت (وزن </a:t>
            </a:r>
            <a:r>
              <a:rPr lang="fa-IR" sz="2400" b="1" dirty="0" smtClean="0">
                <a:solidFill>
                  <a:srgbClr val="3B11B3"/>
                </a:solidFill>
                <a:cs typeface="B Titr" pitchFamily="2" charset="-78"/>
              </a:rPr>
              <a:t>24درصد</a:t>
            </a:r>
            <a:r>
              <a:rPr lang="fa-IR" sz="2400" b="1" dirty="0">
                <a:solidFill>
                  <a:srgbClr val="3B11B3"/>
                </a:solidFill>
                <a:cs typeface="B Titr" pitchFamily="2" charset="-78"/>
              </a:rPr>
              <a:t>)</a:t>
            </a:r>
          </a:p>
          <a:p>
            <a:pPr marL="0" lvl="0" indent="0" algn="ctr" rtl="1">
              <a:buClr>
                <a:srgbClr val="B13F9A"/>
              </a:buClr>
              <a:buNone/>
            </a:pPr>
            <a:endParaRPr lang="fa-IR" sz="2400" b="1" dirty="0" smtClean="0">
              <a:solidFill>
                <a:srgbClr val="3B11B3"/>
              </a:solidFill>
              <a:cs typeface="B Titr" pitchFamily="2" charset="-78"/>
            </a:endParaRPr>
          </a:p>
          <a:p>
            <a:pPr marL="0" lvl="0" indent="0" algn="ctr" rtl="1">
              <a:buClr>
                <a:srgbClr val="B13F9A"/>
              </a:buClr>
              <a:buNone/>
            </a:pPr>
            <a:endParaRPr lang="fa-IR" sz="2400" b="1" dirty="0" smtClean="0">
              <a:solidFill>
                <a:srgbClr val="3B11B3"/>
              </a:solidFill>
              <a:cs typeface="B Titr" pitchFamily="2" charset="-78"/>
            </a:endParaRPr>
          </a:p>
          <a:p>
            <a:pPr lvl="0" algn="just" rtl="1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a-IR" sz="2400" b="1" dirty="0" smtClean="0">
                <a:cs typeface="B Mitra" pitchFamily="2" charset="-78"/>
              </a:rPr>
              <a:t>رتبه </a:t>
            </a:r>
            <a:r>
              <a:rPr lang="ar-SA" sz="2400" b="1" dirty="0" smtClean="0">
                <a:cs typeface="B Mitra" pitchFamily="2" charset="-78"/>
              </a:rPr>
              <a:t>دانشگاه </a:t>
            </a:r>
            <a:r>
              <a:rPr lang="fa-IR" sz="2400" b="1" dirty="0" smtClean="0">
                <a:cs typeface="B Mitra" pitchFamily="2" charset="-78"/>
              </a:rPr>
              <a:t>در شاخص مديريت </a:t>
            </a:r>
            <a:r>
              <a:rPr lang="ar-SA" sz="2400" b="1" dirty="0" smtClean="0">
                <a:cs typeface="B Mitra" pitchFamily="2" charset="-78"/>
              </a:rPr>
              <a:t>سبز</a:t>
            </a:r>
            <a:endParaRPr lang="en-US" sz="2400" b="1" dirty="0">
              <a:cs typeface="B Mitra" pitchFamily="2" charset="-78"/>
            </a:endParaRPr>
          </a:p>
          <a:p>
            <a:pPr lvl="0" algn="just" rtl="1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ar-SA" sz="2400" b="1" dirty="0">
                <a:cs typeface="B Mitra" pitchFamily="2" charset="-78"/>
              </a:rPr>
              <a:t>نسبت هیات علمی به کارمند</a:t>
            </a:r>
            <a:endParaRPr lang="en-US" sz="2400" b="1" dirty="0">
              <a:cs typeface="B Mitra" pitchFamily="2" charset="-78"/>
            </a:endParaRPr>
          </a:p>
          <a:p>
            <a:pPr lvl="0" algn="just" rtl="1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ar-SA" sz="2400" b="1" dirty="0">
                <a:cs typeface="B Mitra" pitchFamily="2" charset="-78"/>
              </a:rPr>
              <a:t>نسبت درآمد اختصاصی تحقق یافته دانشگاه به </a:t>
            </a:r>
            <a:r>
              <a:rPr lang="fa-IR" sz="2400" b="1" dirty="0" smtClean="0">
                <a:cs typeface="B Mitra" pitchFamily="2" charset="-78"/>
              </a:rPr>
              <a:t>اعتبارات </a:t>
            </a:r>
            <a:r>
              <a:rPr lang="ar-SA" sz="2400" b="1" dirty="0" smtClean="0">
                <a:cs typeface="B Mitra" pitchFamily="2" charset="-78"/>
              </a:rPr>
              <a:t>تخصیص </a:t>
            </a:r>
            <a:r>
              <a:rPr lang="ar-SA" sz="2400" b="1" dirty="0">
                <a:cs typeface="B Mitra" pitchFamily="2" charset="-78"/>
              </a:rPr>
              <a:t>یافته از بودجه عمومی </a:t>
            </a:r>
            <a:r>
              <a:rPr lang="ar-SA" sz="2400" b="1" dirty="0" smtClean="0">
                <a:cs typeface="B Mitra" pitchFamily="2" charset="-78"/>
              </a:rPr>
              <a:t>دولت</a:t>
            </a:r>
            <a:r>
              <a:rPr lang="fa-IR" sz="2400" b="1" dirty="0" smtClean="0">
                <a:cs typeface="B Mitra" pitchFamily="2" charset="-78"/>
              </a:rPr>
              <a:t> ( </a:t>
            </a:r>
            <a:r>
              <a:rPr lang="fa-IR" sz="2000" b="1" dirty="0" smtClean="0">
                <a:cs typeface="B Mitra" pitchFamily="2" charset="-78"/>
              </a:rPr>
              <a:t>مجموع اعتبارات هزينه اي، درآمد اختصاصي تحقق يافته و رديف هاي ابلاغي</a:t>
            </a:r>
            <a:r>
              <a:rPr lang="fa-IR" sz="2400" b="1" dirty="0" smtClean="0">
                <a:cs typeface="B Mitra" pitchFamily="2" charset="-78"/>
              </a:rPr>
              <a:t>) </a:t>
            </a:r>
            <a:endParaRPr lang="en-US" sz="2400" b="1" dirty="0" smtClean="0">
              <a:cs typeface="B Mitra" pitchFamily="2" charset="-78"/>
            </a:endParaRPr>
          </a:p>
          <a:p>
            <a:pPr lvl="0" algn="just" rtl="1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a-IR" sz="2400" b="1" dirty="0" smtClean="0">
                <a:cs typeface="B Mitra" pitchFamily="2" charset="-78"/>
              </a:rPr>
              <a:t>مغايرت بودجه و عملكرد (</a:t>
            </a:r>
            <a:r>
              <a:rPr lang="fa-IR" sz="2400" dirty="0" smtClean="0">
                <a:cs typeface="B Mitra" pitchFamily="2" charset="-78"/>
              </a:rPr>
              <a:t>در سال آينده اعمال مي شود</a:t>
            </a:r>
            <a:r>
              <a:rPr lang="fa-IR" sz="2400" b="1" dirty="0" smtClean="0">
                <a:cs typeface="B Mitra" pitchFamily="2" charset="-78"/>
              </a:rPr>
              <a:t>)</a:t>
            </a:r>
            <a:endParaRPr lang="en-US" sz="2400" b="1" dirty="0">
              <a:cs typeface="B Mitra" pitchFamily="2" charset="-78"/>
            </a:endParaRPr>
          </a:p>
          <a:p>
            <a:pPr marL="0" lvl="0" indent="0" algn="just" rtl="1">
              <a:buClr>
                <a:srgbClr val="B13F9A"/>
              </a:buClr>
              <a:buNone/>
            </a:pPr>
            <a:endParaRPr lang="en-US" sz="1500" dirty="0">
              <a:solidFill>
                <a:prstClr val="black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6737" y="-104573"/>
            <a:ext cx="957263" cy="72421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649569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Espace réservé du contenu 2"/>
          <p:cNvSpPr>
            <a:spLocks noGrp="1"/>
          </p:cNvSpPr>
          <p:nvPr>
            <p:ph idx="1"/>
          </p:nvPr>
        </p:nvSpPr>
        <p:spPr>
          <a:xfrm>
            <a:off x="457200" y="404664"/>
            <a:ext cx="7571184" cy="5096025"/>
          </a:xfrm>
        </p:spPr>
        <p:txBody>
          <a:bodyPr>
            <a:normAutofit/>
          </a:bodyPr>
          <a:lstStyle/>
          <a:p>
            <a:pPr marL="0" lvl="0" indent="0" algn="just" rtl="1">
              <a:buClr>
                <a:srgbClr val="B13F9A"/>
              </a:buClr>
              <a:buNone/>
            </a:pPr>
            <a:endParaRPr lang="fa-IR" sz="1500" b="1" dirty="0" smtClean="0">
              <a:solidFill>
                <a:srgbClr val="3B11B3"/>
              </a:solidFill>
            </a:endParaRPr>
          </a:p>
          <a:p>
            <a:pPr marL="0" lvl="0" indent="0" algn="ctr" rtl="1">
              <a:buClr>
                <a:srgbClr val="B13F9A"/>
              </a:buClr>
              <a:buNone/>
            </a:pPr>
            <a:r>
              <a:rPr lang="en-US" sz="1500" b="1" dirty="0" smtClean="0">
                <a:solidFill>
                  <a:srgbClr val="3B11B3"/>
                </a:solidFill>
                <a:cs typeface="B Titr" pitchFamily="2" charset="-78"/>
              </a:rPr>
              <a:t> </a:t>
            </a:r>
            <a:r>
              <a:rPr lang="ar-SA" sz="2400" b="1" dirty="0">
                <a:solidFill>
                  <a:srgbClr val="3B11B3"/>
                </a:solidFill>
                <a:cs typeface="B Titr" pitchFamily="2" charset="-78"/>
              </a:rPr>
              <a:t>شاخص فعالیت هاي </a:t>
            </a:r>
            <a:r>
              <a:rPr lang="fa-IR" sz="2400" b="1" dirty="0" smtClean="0">
                <a:solidFill>
                  <a:srgbClr val="3B11B3"/>
                </a:solidFill>
                <a:cs typeface="B Titr" pitchFamily="2" charset="-78"/>
              </a:rPr>
              <a:t>مديريت منابع و زير ساخت</a:t>
            </a:r>
          </a:p>
          <a:p>
            <a:pPr marL="0" lvl="0" indent="0" algn="ctr" rtl="1">
              <a:buClr>
                <a:srgbClr val="B13F9A"/>
              </a:buClr>
              <a:buNone/>
            </a:pPr>
            <a:endParaRPr lang="fa-IR" sz="2400" b="1" dirty="0" smtClean="0">
              <a:solidFill>
                <a:srgbClr val="3B11B3"/>
              </a:solidFill>
              <a:cs typeface="B Titr" pitchFamily="2" charset="-78"/>
            </a:endParaRPr>
          </a:p>
          <a:p>
            <a:pPr marL="0" lvl="0" indent="0" algn="r" rtl="1">
              <a:lnSpc>
                <a:spcPct val="150000"/>
              </a:lnSpc>
              <a:buNone/>
            </a:pPr>
            <a:r>
              <a:rPr lang="fa-IR" sz="2800" dirty="0" smtClean="0">
                <a:cs typeface="B Titr" pitchFamily="2" charset="-78"/>
              </a:rPr>
              <a:t>رتبه </a:t>
            </a:r>
            <a:r>
              <a:rPr lang="ar-SA" sz="2800" dirty="0" smtClean="0">
                <a:cs typeface="B Titr" pitchFamily="2" charset="-78"/>
              </a:rPr>
              <a:t>دانشگاه</a:t>
            </a:r>
            <a:r>
              <a:rPr lang="fa-IR" sz="2800" dirty="0" smtClean="0">
                <a:cs typeface="B Titr" pitchFamily="2" charset="-78"/>
              </a:rPr>
              <a:t> در شاخص هاي مديريت</a:t>
            </a:r>
            <a:r>
              <a:rPr lang="ar-SA" sz="2800" dirty="0" smtClean="0">
                <a:cs typeface="B Titr" pitchFamily="2" charset="-78"/>
              </a:rPr>
              <a:t> </a:t>
            </a:r>
            <a:r>
              <a:rPr lang="ar-SA" sz="2800" dirty="0">
                <a:cs typeface="B Titr" pitchFamily="2" charset="-78"/>
              </a:rPr>
              <a:t>سبز</a:t>
            </a:r>
            <a:endParaRPr lang="en-US" sz="2800" dirty="0">
              <a:cs typeface="B Titr" pitchFamily="2" charset="-78"/>
            </a:endParaRPr>
          </a:p>
          <a:p>
            <a:pPr marL="0" lvl="0" indent="0" algn="just" rtl="1">
              <a:buClr>
                <a:srgbClr val="B13F9A"/>
              </a:buClr>
              <a:buNone/>
            </a:pPr>
            <a:endParaRPr lang="fa-IR" sz="2800" dirty="0" smtClean="0">
              <a:cs typeface="B Mitra" pitchFamily="2" charset="-78"/>
            </a:endParaRPr>
          </a:p>
          <a:p>
            <a:pPr lvl="0" algn="just" rtl="1">
              <a:buFont typeface="Wingdings" pitchFamily="2" charset="2"/>
              <a:buChar char="q"/>
            </a:pPr>
            <a:r>
              <a:rPr lang="fa-IR" sz="2000" b="1" dirty="0" smtClean="0">
                <a:cs typeface="B Titr" pitchFamily="2" charset="-78"/>
              </a:rPr>
              <a:t>ضريب اهميت: </a:t>
            </a:r>
            <a:r>
              <a:rPr lang="fa-IR" sz="2400" b="1" dirty="0" smtClean="0">
                <a:cs typeface="B Mitra" pitchFamily="2" charset="-78"/>
              </a:rPr>
              <a:t>1</a:t>
            </a:r>
            <a:endParaRPr lang="fa-IR" sz="3200" b="1" dirty="0" smtClean="0">
              <a:cs typeface="B Mitra" pitchFamily="2" charset="-78"/>
            </a:endParaRPr>
          </a:p>
          <a:p>
            <a:pPr lvl="0" algn="just" rtl="1">
              <a:buFont typeface="Wingdings" pitchFamily="2" charset="2"/>
              <a:buChar char="q"/>
            </a:pPr>
            <a:r>
              <a:rPr lang="fa-IR" sz="2000" b="1" dirty="0" smtClean="0">
                <a:cs typeface="B Titr" pitchFamily="2" charset="-78"/>
              </a:rPr>
              <a:t>محل استخراج اطلاعات: </a:t>
            </a:r>
            <a:r>
              <a:rPr lang="fa-IR" sz="2400" dirty="0" smtClean="0">
                <a:cs typeface="B Mitra" pitchFamily="2" charset="-78"/>
              </a:rPr>
              <a:t>اداره كل طرح‌هاي عمراني</a:t>
            </a:r>
          </a:p>
          <a:p>
            <a:pPr marL="0" lvl="0" indent="0" algn="just" rtl="1">
              <a:buClr>
                <a:srgbClr val="B13F9A"/>
              </a:buClr>
              <a:buNone/>
            </a:pPr>
            <a:endParaRPr lang="en-US" sz="2400" dirty="0">
              <a:solidFill>
                <a:prstClr val="black"/>
              </a:solidFill>
              <a:cs typeface="B Mitra" pitchFamily="2" charset="-78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6737" y="-104573"/>
            <a:ext cx="957263" cy="72421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385709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Espace réservé du contenu 2"/>
          <p:cNvSpPr>
            <a:spLocks noGrp="1"/>
          </p:cNvSpPr>
          <p:nvPr>
            <p:ph idx="1"/>
          </p:nvPr>
        </p:nvSpPr>
        <p:spPr>
          <a:xfrm>
            <a:off x="457200" y="404664"/>
            <a:ext cx="7571184" cy="5096025"/>
          </a:xfrm>
        </p:spPr>
        <p:txBody>
          <a:bodyPr>
            <a:normAutofit lnSpcReduction="10000"/>
          </a:bodyPr>
          <a:lstStyle/>
          <a:p>
            <a:pPr marL="0" lvl="0" indent="0" algn="just" rtl="1">
              <a:buClr>
                <a:srgbClr val="B13F9A"/>
              </a:buClr>
              <a:buNone/>
            </a:pPr>
            <a:endParaRPr lang="fa-IR" sz="1500" b="1" dirty="0" smtClean="0">
              <a:solidFill>
                <a:srgbClr val="3B11B3"/>
              </a:solidFill>
            </a:endParaRPr>
          </a:p>
          <a:p>
            <a:pPr marL="0" lvl="0" indent="0" algn="ctr" rtl="1">
              <a:buClr>
                <a:srgbClr val="B13F9A"/>
              </a:buClr>
              <a:buNone/>
            </a:pPr>
            <a:r>
              <a:rPr lang="en-US" sz="1600" b="1" dirty="0" smtClean="0">
                <a:solidFill>
                  <a:srgbClr val="3B11B3"/>
                </a:solidFill>
                <a:cs typeface="B Titr" pitchFamily="2" charset="-78"/>
              </a:rPr>
              <a:t> </a:t>
            </a:r>
            <a:r>
              <a:rPr lang="ar-SA" sz="2800" b="1" dirty="0">
                <a:solidFill>
                  <a:srgbClr val="3B11B3"/>
                </a:solidFill>
                <a:cs typeface="B Titr" pitchFamily="2" charset="-78"/>
              </a:rPr>
              <a:t>شاخص فعالیت هاي </a:t>
            </a:r>
            <a:r>
              <a:rPr lang="fa-IR" sz="2800" b="1" dirty="0" smtClean="0">
                <a:solidFill>
                  <a:srgbClr val="3B11B3"/>
                </a:solidFill>
                <a:cs typeface="B Titr" pitchFamily="2" charset="-78"/>
              </a:rPr>
              <a:t>مديريت منابع و زير ساخت</a:t>
            </a:r>
          </a:p>
          <a:p>
            <a:pPr marL="0" lvl="0" indent="0" algn="ctr" rtl="1">
              <a:buClr>
                <a:srgbClr val="B13F9A"/>
              </a:buClr>
              <a:buNone/>
            </a:pPr>
            <a:endParaRPr lang="fa-IR" sz="2400" b="1" dirty="0" smtClean="0">
              <a:solidFill>
                <a:srgbClr val="3B11B3"/>
              </a:solidFill>
              <a:cs typeface="B Titr" pitchFamily="2" charset="-78"/>
            </a:endParaRPr>
          </a:p>
          <a:p>
            <a:pPr marL="0" indent="0" algn="just" rtl="1">
              <a:lnSpc>
                <a:spcPct val="150000"/>
              </a:lnSpc>
              <a:buNone/>
            </a:pPr>
            <a:r>
              <a:rPr lang="ar-SA" sz="2400" dirty="0" smtClean="0">
                <a:cs typeface="B Titr" pitchFamily="2" charset="-78"/>
              </a:rPr>
              <a:t>نسبت </a:t>
            </a:r>
            <a:r>
              <a:rPr lang="ar-SA" sz="2400" dirty="0">
                <a:cs typeface="B Titr" pitchFamily="2" charset="-78"/>
              </a:rPr>
              <a:t>درآمد اختصاصی تحقق یافته دانشگاه به </a:t>
            </a:r>
            <a:r>
              <a:rPr lang="fa-IR" sz="2400" dirty="0">
                <a:cs typeface="B Titr" pitchFamily="2" charset="-78"/>
              </a:rPr>
              <a:t>اعتبارات </a:t>
            </a:r>
            <a:r>
              <a:rPr lang="ar-SA" sz="2400" dirty="0">
                <a:cs typeface="B Titr" pitchFamily="2" charset="-78"/>
              </a:rPr>
              <a:t>تخصیص یافته از بودجه عمومی دولت</a:t>
            </a:r>
            <a:r>
              <a:rPr lang="fa-IR" sz="2400" dirty="0">
                <a:cs typeface="B Titr" pitchFamily="2" charset="-78"/>
              </a:rPr>
              <a:t> ( </a:t>
            </a:r>
            <a:r>
              <a:rPr lang="fa-IR" sz="2000" dirty="0">
                <a:cs typeface="B Titr" pitchFamily="2" charset="-78"/>
              </a:rPr>
              <a:t>مجموع اعتبارات هزينه اي، درآمد اختصاصي تحقق يافته و رديف هاي ابلاغي</a:t>
            </a:r>
            <a:r>
              <a:rPr lang="fa-IR" sz="2400" dirty="0">
                <a:cs typeface="B Titr" pitchFamily="2" charset="-78"/>
              </a:rPr>
              <a:t>) </a:t>
            </a:r>
            <a:endParaRPr lang="en-US" sz="2400" dirty="0">
              <a:cs typeface="B Titr" pitchFamily="2" charset="-78"/>
            </a:endParaRPr>
          </a:p>
          <a:p>
            <a:pPr marL="0" lvl="0" indent="0" algn="r" rtl="1">
              <a:lnSpc>
                <a:spcPct val="150000"/>
              </a:lnSpc>
              <a:buNone/>
            </a:pPr>
            <a:endParaRPr lang="en-US" sz="2400" dirty="0">
              <a:cs typeface="B Titr" pitchFamily="2" charset="-78"/>
            </a:endParaRPr>
          </a:p>
          <a:p>
            <a:pPr marL="0" indent="0" algn="just" rtl="1">
              <a:lnSpc>
                <a:spcPct val="120000"/>
              </a:lnSpc>
              <a:buClr>
                <a:srgbClr val="B13F9A"/>
              </a:buClr>
              <a:buNone/>
            </a:pPr>
            <a:r>
              <a:rPr lang="fa-IR" sz="2000" dirty="0" smtClean="0">
                <a:cs typeface="B Mitra" pitchFamily="2" charset="-78"/>
              </a:rPr>
              <a:t>اطلاعات مربوط به فروش زمين از اين آيتم خارج شده است.</a:t>
            </a:r>
          </a:p>
          <a:p>
            <a:pPr marL="0" indent="0" algn="just" rtl="1">
              <a:buClr>
                <a:srgbClr val="B13F9A"/>
              </a:buClr>
              <a:buNone/>
            </a:pPr>
            <a:endParaRPr lang="en-US" sz="2400" dirty="0">
              <a:cs typeface="B Mitra" pitchFamily="2" charset="-78"/>
            </a:endParaRPr>
          </a:p>
          <a:p>
            <a:pPr lvl="0" algn="just" rtl="1">
              <a:buFont typeface="Wingdings" pitchFamily="2" charset="2"/>
              <a:buChar char="q"/>
            </a:pPr>
            <a:r>
              <a:rPr lang="fa-IR" sz="2000" b="1" dirty="0">
                <a:cs typeface="B Titr" pitchFamily="2" charset="-78"/>
              </a:rPr>
              <a:t>ضريب اهميت: </a:t>
            </a:r>
            <a:r>
              <a:rPr lang="fa-IR" sz="2000" b="1" dirty="0">
                <a:cs typeface="B Mitra" pitchFamily="2" charset="-78"/>
              </a:rPr>
              <a:t>1</a:t>
            </a:r>
          </a:p>
          <a:p>
            <a:pPr lvl="0" algn="just" rtl="1">
              <a:buFont typeface="Wingdings" pitchFamily="2" charset="2"/>
              <a:buChar char="q"/>
            </a:pPr>
            <a:r>
              <a:rPr lang="fa-IR" sz="2000" b="1" dirty="0">
                <a:cs typeface="B Titr" pitchFamily="2" charset="-78"/>
              </a:rPr>
              <a:t>محل استخراج اطلاعات: </a:t>
            </a:r>
            <a:r>
              <a:rPr lang="fa-IR" sz="2000" dirty="0">
                <a:cs typeface="B Mitra" pitchFamily="2" charset="-78"/>
              </a:rPr>
              <a:t> </a:t>
            </a:r>
            <a:r>
              <a:rPr lang="fa-IR" sz="2000" dirty="0" smtClean="0">
                <a:cs typeface="B Mitra" pitchFamily="2" charset="-78"/>
              </a:rPr>
              <a:t>اطلاعات دريافتي از دانشگاه ها و اطلاعات خزانه </a:t>
            </a:r>
            <a:endParaRPr lang="fa-IR" sz="2000" dirty="0">
              <a:cs typeface="B Mitra" pitchFamily="2" charset="-78"/>
            </a:endParaRPr>
          </a:p>
          <a:p>
            <a:pPr marL="0" lvl="0" indent="0" algn="just" rtl="1">
              <a:buClr>
                <a:srgbClr val="B13F9A"/>
              </a:buClr>
              <a:buNone/>
            </a:pPr>
            <a:endParaRPr lang="en-US" sz="1500" dirty="0">
              <a:solidFill>
                <a:prstClr val="black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6737" y="-104573"/>
            <a:ext cx="957263" cy="72421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385709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5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Espace réservé du contenu 2"/>
          <p:cNvSpPr>
            <a:spLocks noGrp="1"/>
          </p:cNvSpPr>
          <p:nvPr>
            <p:ph idx="1"/>
          </p:nvPr>
        </p:nvSpPr>
        <p:spPr>
          <a:xfrm>
            <a:off x="323528" y="404664"/>
            <a:ext cx="7571184" cy="5096025"/>
          </a:xfrm>
        </p:spPr>
        <p:txBody>
          <a:bodyPr>
            <a:normAutofit/>
          </a:bodyPr>
          <a:lstStyle/>
          <a:p>
            <a:pPr marL="0" lvl="0" indent="0" algn="just" rtl="1">
              <a:buClr>
                <a:srgbClr val="B13F9A"/>
              </a:buClr>
              <a:buNone/>
            </a:pPr>
            <a:endParaRPr lang="fa-IR" sz="1500" b="1" dirty="0" smtClean="0">
              <a:solidFill>
                <a:srgbClr val="3B11B3"/>
              </a:solidFill>
            </a:endParaRPr>
          </a:p>
          <a:p>
            <a:pPr marL="0" lvl="0" indent="0" algn="ctr" rtl="1">
              <a:buClr>
                <a:srgbClr val="B13F9A"/>
              </a:buClr>
              <a:buNone/>
            </a:pPr>
            <a:r>
              <a:rPr lang="en-US" sz="1500" b="1" dirty="0" smtClean="0">
                <a:solidFill>
                  <a:srgbClr val="3B11B3"/>
                </a:solidFill>
                <a:cs typeface="B Titr" pitchFamily="2" charset="-78"/>
              </a:rPr>
              <a:t> </a:t>
            </a:r>
            <a:r>
              <a:rPr lang="ar-SA" sz="2400" b="1" dirty="0">
                <a:solidFill>
                  <a:srgbClr val="3B11B3"/>
                </a:solidFill>
                <a:cs typeface="B Titr" pitchFamily="2" charset="-78"/>
              </a:rPr>
              <a:t>شاخص فعالیت هاي </a:t>
            </a:r>
            <a:r>
              <a:rPr lang="fa-IR" sz="2400" b="1" dirty="0" smtClean="0">
                <a:solidFill>
                  <a:srgbClr val="3B11B3"/>
                </a:solidFill>
                <a:cs typeface="B Titr" pitchFamily="2" charset="-78"/>
              </a:rPr>
              <a:t>مديريت منابع و زير ساخت</a:t>
            </a:r>
          </a:p>
          <a:p>
            <a:pPr marL="0" lvl="0" indent="0" algn="ctr" rtl="1">
              <a:buClr>
                <a:srgbClr val="B13F9A"/>
              </a:buClr>
              <a:buNone/>
            </a:pPr>
            <a:endParaRPr lang="fa-IR" sz="2400" b="1" dirty="0" smtClean="0">
              <a:solidFill>
                <a:srgbClr val="3B11B3"/>
              </a:solidFill>
              <a:cs typeface="B Titr" pitchFamily="2" charset="-78"/>
            </a:endParaRPr>
          </a:p>
          <a:p>
            <a:pPr marL="0" lvl="0" indent="0" algn="r" rtl="1">
              <a:lnSpc>
                <a:spcPct val="150000"/>
              </a:lnSpc>
              <a:buNone/>
            </a:pPr>
            <a:r>
              <a:rPr lang="ar-SA" sz="2400" dirty="0" smtClean="0">
                <a:cs typeface="B Titr" pitchFamily="2" charset="-78"/>
              </a:rPr>
              <a:t>نسبت </a:t>
            </a:r>
            <a:r>
              <a:rPr lang="ar-SA" sz="2400" dirty="0">
                <a:cs typeface="B Titr" pitchFamily="2" charset="-78"/>
              </a:rPr>
              <a:t>هیات علمی </a:t>
            </a:r>
            <a:r>
              <a:rPr lang="fa-IR" sz="2400" dirty="0" smtClean="0">
                <a:cs typeface="B Titr" pitchFamily="2" charset="-78"/>
              </a:rPr>
              <a:t>فعال </a:t>
            </a:r>
            <a:r>
              <a:rPr lang="ar-SA" sz="2400" dirty="0" smtClean="0">
                <a:cs typeface="B Titr" pitchFamily="2" charset="-78"/>
              </a:rPr>
              <a:t>به کارمند</a:t>
            </a:r>
            <a:r>
              <a:rPr lang="fa-IR" sz="2400" dirty="0" smtClean="0">
                <a:cs typeface="B Titr" pitchFamily="2" charset="-78"/>
              </a:rPr>
              <a:t> فعال</a:t>
            </a:r>
            <a:endParaRPr lang="en-US" sz="2400" dirty="0">
              <a:cs typeface="B Titr" pitchFamily="2" charset="-78"/>
            </a:endParaRPr>
          </a:p>
          <a:p>
            <a:pPr lvl="0" algn="just" rtl="1"/>
            <a:r>
              <a:rPr lang="ar-SA" sz="2400" dirty="0" smtClean="0">
                <a:cs typeface="B Mitra" pitchFamily="2" charset="-78"/>
              </a:rPr>
              <a:t>منظور </a:t>
            </a:r>
            <a:r>
              <a:rPr lang="ar-SA" sz="2400" dirty="0">
                <a:cs typeface="B Mitra" pitchFamily="2" charset="-78"/>
              </a:rPr>
              <a:t>از عضو هيأت علمي ، هيأت علمي تمام وقت رسمي، پيماني و طرح سربازي و كارمندان نيز شامل نيروهاي رسمي، پيماني و قراردادي است كه اطلاعات آن براساس ليست‌هاي ارسالي دانشگاه‌ها به خزانه در شهريور ماه سال جاري </a:t>
            </a:r>
            <a:r>
              <a:rPr lang="fa-IR" sz="2400" dirty="0" smtClean="0">
                <a:cs typeface="B Mitra" pitchFamily="2" charset="-78"/>
              </a:rPr>
              <a:t>و همچنين جداول تكميلي دانشگاه ها و موسسات آموزش عالي استخراج گرديده است.</a:t>
            </a:r>
          </a:p>
          <a:p>
            <a:pPr marL="0" lvl="0" indent="0" algn="just" rtl="1">
              <a:buNone/>
            </a:pPr>
            <a:endParaRPr lang="en-US" sz="2400" dirty="0">
              <a:cs typeface="B Mitra" pitchFamily="2" charset="-78"/>
            </a:endParaRPr>
          </a:p>
          <a:p>
            <a:pPr lvl="0" algn="just" rtl="1">
              <a:buFont typeface="Wingdings" pitchFamily="2" charset="2"/>
              <a:buChar char="q"/>
            </a:pPr>
            <a:r>
              <a:rPr lang="fa-IR" sz="2000" b="1" dirty="0">
                <a:cs typeface="B Titr" pitchFamily="2" charset="-78"/>
              </a:rPr>
              <a:t>ضريب اهميت: </a:t>
            </a:r>
            <a:r>
              <a:rPr lang="fa-IR" sz="2400" b="1" dirty="0">
                <a:cs typeface="B Mitra" pitchFamily="2" charset="-78"/>
              </a:rPr>
              <a:t>1</a:t>
            </a:r>
            <a:endParaRPr lang="fa-IR" sz="3200" b="1" dirty="0">
              <a:cs typeface="B Mitra" pitchFamily="2" charset="-78"/>
            </a:endParaRPr>
          </a:p>
          <a:p>
            <a:pPr lvl="0" algn="just" rtl="1">
              <a:buFont typeface="Wingdings" pitchFamily="2" charset="2"/>
              <a:buChar char="q"/>
            </a:pPr>
            <a:r>
              <a:rPr lang="fa-IR" sz="2000" b="1" dirty="0">
                <a:cs typeface="B Titr" pitchFamily="2" charset="-78"/>
              </a:rPr>
              <a:t>محل استخراج اطلاعات:</a:t>
            </a:r>
            <a:r>
              <a:rPr lang="en-US" sz="2000" b="1" dirty="0">
                <a:cs typeface="B Titr" pitchFamily="2" charset="-78"/>
              </a:rPr>
              <a:t> </a:t>
            </a:r>
            <a:r>
              <a:rPr lang="fa-IR" sz="2400" dirty="0" smtClean="0">
                <a:cs typeface="B Mitra" pitchFamily="2" charset="-78"/>
              </a:rPr>
              <a:t>جداول </a:t>
            </a:r>
            <a:r>
              <a:rPr lang="fa-IR" sz="2400" dirty="0">
                <a:cs typeface="B Mitra" pitchFamily="2" charset="-78"/>
              </a:rPr>
              <a:t>تكميل شده توسط مراكز و صحت سنجي آن با اطلاعات خزانه</a:t>
            </a:r>
            <a:endParaRPr lang="en-US" sz="2400" dirty="0">
              <a:cs typeface="B Mitra" pitchFamily="2" charset="-78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6737" y="-104573"/>
            <a:ext cx="957263" cy="72421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385709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484784"/>
            <a:ext cx="7342584" cy="3133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72453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Espace réservé du contenu 2"/>
          <p:cNvSpPr>
            <a:spLocks noGrp="1"/>
          </p:cNvSpPr>
          <p:nvPr>
            <p:ph idx="1"/>
          </p:nvPr>
        </p:nvSpPr>
        <p:spPr>
          <a:xfrm>
            <a:off x="395536" y="620688"/>
            <a:ext cx="7355160" cy="5096025"/>
          </a:xfrm>
        </p:spPr>
        <p:txBody>
          <a:bodyPr>
            <a:normAutofit fontScale="92500" lnSpcReduction="10000"/>
          </a:bodyPr>
          <a:lstStyle/>
          <a:p>
            <a:pPr marL="0" indent="0" algn="ctr" rtl="1">
              <a:spcBef>
                <a:spcPts val="1200"/>
              </a:spcBef>
              <a:buClrTx/>
              <a:buSzTx/>
              <a:buNone/>
            </a:pPr>
            <a:r>
              <a:rPr lang="fa-IR" sz="3600" b="1" cap="all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rgbClr val="E35C06"/>
                </a:solidFill>
                <a:latin typeface="+mj-lt"/>
                <a:ea typeface="+mj-ea"/>
                <a:cs typeface="B Titr" pitchFamily="2" charset="-78"/>
              </a:rPr>
              <a:t>الگوی جامع و یکپارچه مدیریت منابع و</a:t>
            </a:r>
          </a:p>
          <a:p>
            <a:pPr marL="0" indent="0" algn="ctr" rtl="1">
              <a:spcBef>
                <a:spcPts val="1200"/>
              </a:spcBef>
              <a:buClrTx/>
              <a:buSzTx/>
              <a:buNone/>
            </a:pPr>
            <a:r>
              <a:rPr lang="en-US" sz="3600" b="1" cap="all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rgbClr val="E35C06"/>
                </a:solidFill>
                <a:latin typeface="+mj-lt"/>
                <a:ea typeface="+mj-ea"/>
                <a:cs typeface="B Titr" pitchFamily="2" charset="-78"/>
              </a:rPr>
              <a:t> </a:t>
            </a:r>
            <a:r>
              <a:rPr lang="fa-IR" sz="3600" b="1" cap="all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rgbClr val="E35C06"/>
                </a:solidFill>
                <a:latin typeface="+mj-lt"/>
                <a:ea typeface="+mj-ea"/>
                <a:cs typeface="B Titr" pitchFamily="2" charset="-78"/>
              </a:rPr>
              <a:t>بودجه</a:t>
            </a:r>
            <a:r>
              <a:rPr lang="en-US" sz="3600" b="1" cap="all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rgbClr val="E35C06"/>
                </a:solidFill>
                <a:latin typeface="+mj-lt"/>
                <a:ea typeface="+mj-ea"/>
                <a:cs typeface="B Titr" pitchFamily="2" charset="-78"/>
              </a:rPr>
              <a:t> </a:t>
            </a:r>
            <a:r>
              <a:rPr lang="fa-IR" sz="3600" b="1" cap="all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rgbClr val="E35C06"/>
                </a:solidFill>
                <a:latin typeface="+mj-lt"/>
                <a:ea typeface="+mj-ea"/>
                <a:cs typeface="B Titr" pitchFamily="2" charset="-78"/>
              </a:rPr>
              <a:t>ریزی بر مبنای عملکرد</a:t>
            </a:r>
            <a:endParaRPr lang="en-US" sz="3600" b="1" cap="all" dirty="0">
              <a:ln w="500">
                <a:solidFill>
                  <a:schemeClr val="tx2">
                    <a:shade val="20000"/>
                    <a:satMod val="120000"/>
                  </a:schemeClr>
                </a:solidFill>
              </a:ln>
              <a:solidFill>
                <a:srgbClr val="E35C06"/>
              </a:solidFill>
              <a:latin typeface="+mj-lt"/>
              <a:ea typeface="+mj-ea"/>
              <a:cs typeface="B Titr" pitchFamily="2" charset="-78"/>
            </a:endParaRPr>
          </a:p>
          <a:p>
            <a:pPr marL="0" lvl="0" indent="0" algn="just" rtl="1">
              <a:spcBef>
                <a:spcPts val="1200"/>
              </a:spcBef>
              <a:buClrTx/>
              <a:buSzTx/>
              <a:buNone/>
            </a:pPr>
            <a:endParaRPr lang="fa-IR" sz="2400" b="1" dirty="0" smtClean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B Titr" panose="00000700000000000000" pitchFamily="2" charset="-78"/>
            </a:endParaRPr>
          </a:p>
          <a:p>
            <a:pPr lvl="0" algn="just" rtl="1">
              <a:spcBef>
                <a:spcPts val="1200"/>
              </a:spcBef>
              <a:spcAft>
                <a:spcPts val="1200"/>
              </a:spcAft>
              <a:buClr>
                <a:schemeClr val="accent2">
                  <a:lumMod val="75000"/>
                </a:schemeClr>
              </a:buClr>
              <a:buSzTx/>
              <a:buFont typeface="Wingdings" pitchFamily="2" charset="2"/>
              <a:buChar char="v"/>
            </a:pPr>
            <a:r>
              <a:rPr lang="fa-IR" sz="24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B Mitra" pitchFamily="2" charset="-78"/>
              </a:rPr>
              <a:t>سیستم </a:t>
            </a:r>
            <a:r>
              <a:rPr lang="fa-IR" sz="24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B Mitra" pitchFamily="2" charset="-78"/>
              </a:rPr>
              <a:t>جامع مدیریت هزینه و ارزیابی عملکرد منابع جاری با استفاده از رویکرد </a:t>
            </a:r>
            <a:r>
              <a:rPr lang="en-US" sz="24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B Mitra" pitchFamily="2" charset="-78"/>
              </a:rPr>
              <a:t>ABC</a:t>
            </a:r>
            <a:r>
              <a:rPr lang="fa-IR" sz="24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B Mitra" pitchFamily="2" charset="-78"/>
              </a:rPr>
              <a:t> و بهایابی مبتنی بر عملکرد (</a:t>
            </a:r>
            <a:r>
              <a:rPr lang="en-US" sz="24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B Mitra" pitchFamily="2" charset="-78"/>
              </a:rPr>
              <a:t>PBC</a:t>
            </a:r>
            <a:r>
              <a:rPr lang="fa-IR" sz="24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B Mitra" pitchFamily="2" charset="-78"/>
              </a:rPr>
              <a:t>)</a:t>
            </a:r>
            <a:endParaRPr lang="en-US" sz="2400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B Mitra" pitchFamily="2" charset="-78"/>
            </a:endParaRPr>
          </a:p>
          <a:p>
            <a:pPr lvl="0" algn="just" rtl="1">
              <a:spcBef>
                <a:spcPts val="1200"/>
              </a:spcBef>
              <a:spcAft>
                <a:spcPts val="1200"/>
              </a:spcAft>
              <a:buClr>
                <a:schemeClr val="accent2">
                  <a:lumMod val="75000"/>
                </a:schemeClr>
              </a:buClr>
              <a:buSzTx/>
              <a:buFont typeface="Wingdings" pitchFamily="2" charset="2"/>
              <a:buChar char="v"/>
            </a:pPr>
            <a:r>
              <a:rPr lang="fa-IR" sz="24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B Mitra" pitchFamily="2" charset="-78"/>
              </a:rPr>
              <a:t>سیستم </a:t>
            </a:r>
            <a:r>
              <a:rPr lang="fa-IR" sz="24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B Mitra" pitchFamily="2" charset="-78"/>
              </a:rPr>
              <a:t>بودجه­ریزی عملکرد جاری</a:t>
            </a:r>
            <a:endParaRPr lang="en-US" sz="2400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B Mitra" pitchFamily="2" charset="-78"/>
            </a:endParaRPr>
          </a:p>
          <a:p>
            <a:pPr lvl="0" algn="just" rtl="1">
              <a:spcBef>
                <a:spcPts val="1200"/>
              </a:spcBef>
              <a:spcAft>
                <a:spcPts val="1200"/>
              </a:spcAft>
              <a:buClr>
                <a:schemeClr val="accent2">
                  <a:lumMod val="75000"/>
                </a:schemeClr>
              </a:buClr>
              <a:buSzTx/>
              <a:buFont typeface="Wingdings" pitchFamily="2" charset="2"/>
              <a:buChar char="v"/>
            </a:pPr>
            <a:r>
              <a:rPr lang="fa-IR" sz="24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B Mitra" pitchFamily="2" charset="-78"/>
              </a:rPr>
              <a:t>سیستم </a:t>
            </a:r>
            <a:r>
              <a:rPr lang="fa-IR" sz="24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B Mitra" pitchFamily="2" charset="-78"/>
              </a:rPr>
              <a:t>مدیریت منابع درآمدی و تحلیل سودآوری و مازاد عملکرد</a:t>
            </a:r>
            <a:endParaRPr lang="en-US" sz="2400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B Mitra" pitchFamily="2" charset="-78"/>
            </a:endParaRPr>
          </a:p>
          <a:p>
            <a:pPr lvl="0" algn="just" rtl="1">
              <a:spcBef>
                <a:spcPts val="1200"/>
              </a:spcBef>
              <a:spcAft>
                <a:spcPts val="1200"/>
              </a:spcAft>
              <a:buClr>
                <a:schemeClr val="accent2">
                  <a:lumMod val="75000"/>
                </a:schemeClr>
              </a:buClr>
              <a:buSzTx/>
              <a:buFont typeface="Wingdings" pitchFamily="2" charset="2"/>
              <a:buChar char="v"/>
            </a:pPr>
            <a:r>
              <a:rPr lang="fa-IR" sz="24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B Mitra" pitchFamily="2" charset="-78"/>
              </a:rPr>
              <a:t>سیستم </a:t>
            </a:r>
            <a:r>
              <a:rPr lang="fa-IR" sz="24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B Mitra" pitchFamily="2" charset="-78"/>
              </a:rPr>
              <a:t>مدیریت مخارج سرمایه­ای و بهای تمام شده پروژه­ها</a:t>
            </a:r>
            <a:endParaRPr lang="en-US" sz="2400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B Mitra" pitchFamily="2" charset="-78"/>
            </a:endParaRPr>
          </a:p>
          <a:p>
            <a:pPr lvl="0" algn="just" rtl="1">
              <a:spcBef>
                <a:spcPts val="1200"/>
              </a:spcBef>
              <a:spcAft>
                <a:spcPts val="1200"/>
              </a:spcAft>
              <a:buClr>
                <a:schemeClr val="accent2">
                  <a:lumMod val="75000"/>
                </a:schemeClr>
              </a:buClr>
              <a:buSzTx/>
              <a:buFont typeface="Wingdings" pitchFamily="2" charset="2"/>
              <a:buChar char="v"/>
            </a:pPr>
            <a:r>
              <a:rPr lang="fa-IR" sz="24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B Mitra" pitchFamily="2" charset="-78"/>
              </a:rPr>
              <a:t>سیستم </a:t>
            </a:r>
            <a:r>
              <a:rPr lang="fa-IR" sz="24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B Mitra" pitchFamily="2" charset="-78"/>
              </a:rPr>
              <a:t>برنامه­ریزی استراتژیک سازمانی</a:t>
            </a:r>
            <a:endParaRPr lang="en-US" sz="2400" dirty="0">
              <a:solidFill>
                <a:prstClr val="black"/>
              </a:solidFill>
              <a:cs typeface="B Mitra" pitchFamily="2" charset="-78"/>
            </a:endParaRPr>
          </a:p>
          <a:p>
            <a:pPr lvl="0" algn="just" rtl="1">
              <a:buClr>
                <a:schemeClr val="accent2">
                  <a:lumMod val="75000"/>
                </a:schemeClr>
              </a:buClr>
              <a:buFont typeface="Wingdings" pitchFamily="2" charset="2"/>
              <a:buChar char="v"/>
            </a:pPr>
            <a:endParaRPr lang="en-US" sz="15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7881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2000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r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7239000" cy="804704"/>
          </a:xfrm>
        </p:spPr>
        <p:txBody>
          <a:bodyPr>
            <a:normAutofit/>
          </a:bodyPr>
          <a:lstStyle/>
          <a:p>
            <a:pPr algn="ctr" rtl="1"/>
            <a:r>
              <a:rPr lang="fa-IR" sz="3200" dirty="0">
                <a:solidFill>
                  <a:schemeClr val="accent6">
                    <a:lumMod val="75000"/>
                  </a:schemeClr>
                </a:solidFill>
                <a:cs typeface="B Titr" panose="00000700000000000000" pitchFamily="2" charset="-78"/>
              </a:rPr>
              <a:t>اهداف زیربنایی</a:t>
            </a:r>
            <a:endParaRPr lang="fr-CA" sz="3200" dirty="0">
              <a:solidFill>
                <a:schemeClr val="accent6">
                  <a:lumMod val="75000"/>
                </a:schemeClr>
              </a:solidFill>
              <a:cs typeface="B Titr" pitchFamily="2" charset="-78"/>
            </a:endParaRPr>
          </a:p>
        </p:txBody>
      </p:sp>
      <p:sp>
        <p:nvSpPr>
          <p:cNvPr id="5123" name="Espace réservé du contenu 2"/>
          <p:cNvSpPr>
            <a:spLocks noGrp="1"/>
          </p:cNvSpPr>
          <p:nvPr>
            <p:ph idx="1"/>
          </p:nvPr>
        </p:nvSpPr>
        <p:spPr>
          <a:xfrm>
            <a:off x="539552" y="1268760"/>
            <a:ext cx="7416824" cy="4536504"/>
          </a:xfrm>
        </p:spPr>
        <p:txBody>
          <a:bodyPr>
            <a:normAutofit fontScale="92500" lnSpcReduction="20000"/>
          </a:bodyPr>
          <a:lstStyle/>
          <a:p>
            <a:pPr lvl="0" algn="just" defTabSz="457200" rtl="1">
              <a:spcBef>
                <a:spcPts val="1000"/>
              </a:spcBef>
              <a:buClr>
                <a:schemeClr val="accent2">
                  <a:lumMod val="75000"/>
                </a:schemeClr>
              </a:buClr>
              <a:buSzPct val="80000"/>
              <a:buFont typeface="Wingdings" pitchFamily="2" charset="2"/>
              <a:buChar char="q"/>
            </a:pPr>
            <a:r>
              <a:rPr lang="fa-IR" dirty="0">
                <a:solidFill>
                  <a:prstClr val="black">
                    <a:lumMod val="75000"/>
                    <a:lumOff val="25000"/>
                  </a:prstClr>
                </a:solidFill>
                <a:cs typeface="B Mitra" pitchFamily="2" charset="-78"/>
              </a:rPr>
              <a:t>ارزیابی عملکرد بخش­های سازمانی</a:t>
            </a:r>
            <a:endParaRPr lang="en-US" dirty="0">
              <a:solidFill>
                <a:prstClr val="black">
                  <a:lumMod val="75000"/>
                  <a:lumOff val="25000"/>
                </a:prstClr>
              </a:solidFill>
              <a:cs typeface="B Mitra" pitchFamily="2" charset="-78"/>
            </a:endParaRPr>
          </a:p>
          <a:p>
            <a:pPr lvl="0" algn="just" defTabSz="457200" rtl="1">
              <a:spcBef>
                <a:spcPts val="1000"/>
              </a:spcBef>
              <a:buClr>
                <a:schemeClr val="accent2">
                  <a:lumMod val="75000"/>
                </a:schemeClr>
              </a:buClr>
              <a:buSzPct val="80000"/>
              <a:buFont typeface="Wingdings" pitchFamily="2" charset="2"/>
              <a:buChar char="q"/>
            </a:pPr>
            <a:r>
              <a:rPr lang="fa-IR" dirty="0">
                <a:solidFill>
                  <a:prstClr val="black">
                    <a:lumMod val="75000"/>
                    <a:lumOff val="25000"/>
                  </a:prstClr>
                </a:solidFill>
                <a:cs typeface="B Mitra" pitchFamily="2" charset="-78"/>
              </a:rPr>
              <a:t>ارزیابی عملکرد سازمان در دستیابی به اهداف برنامه</a:t>
            </a:r>
            <a:endParaRPr lang="en-US" dirty="0">
              <a:solidFill>
                <a:prstClr val="black">
                  <a:lumMod val="75000"/>
                  <a:lumOff val="25000"/>
                </a:prstClr>
              </a:solidFill>
              <a:cs typeface="B Mitra" pitchFamily="2" charset="-78"/>
            </a:endParaRPr>
          </a:p>
          <a:p>
            <a:pPr lvl="0" algn="just" defTabSz="457200" rtl="1">
              <a:spcBef>
                <a:spcPts val="1000"/>
              </a:spcBef>
              <a:buClr>
                <a:schemeClr val="accent2">
                  <a:lumMod val="75000"/>
                </a:schemeClr>
              </a:buClr>
              <a:buSzPct val="80000"/>
              <a:buFont typeface="Wingdings" pitchFamily="2" charset="2"/>
              <a:buChar char="q"/>
            </a:pPr>
            <a:r>
              <a:rPr lang="fa-IR" dirty="0">
                <a:solidFill>
                  <a:prstClr val="black">
                    <a:lumMod val="75000"/>
                    <a:lumOff val="25000"/>
                  </a:prstClr>
                </a:solidFill>
                <a:cs typeface="B Mitra" pitchFamily="2" charset="-78"/>
              </a:rPr>
              <a:t>تهیه بودجه برنامه­ای سالانه و تخصیص بر مبنای عملکرد در مقاطع زمانی سه یا شش ماهه</a:t>
            </a:r>
            <a:endParaRPr lang="en-US" dirty="0">
              <a:solidFill>
                <a:prstClr val="black">
                  <a:lumMod val="75000"/>
                  <a:lumOff val="25000"/>
                </a:prstClr>
              </a:solidFill>
              <a:cs typeface="B Mitra" pitchFamily="2" charset="-78"/>
            </a:endParaRPr>
          </a:p>
          <a:p>
            <a:pPr lvl="0" algn="just" defTabSz="457200" rtl="1">
              <a:spcBef>
                <a:spcPts val="1000"/>
              </a:spcBef>
              <a:buClr>
                <a:schemeClr val="accent2">
                  <a:lumMod val="75000"/>
                </a:schemeClr>
              </a:buClr>
              <a:buSzPct val="80000"/>
              <a:buFont typeface="Wingdings" pitchFamily="2" charset="2"/>
              <a:buChar char="q"/>
            </a:pPr>
            <a:r>
              <a:rPr lang="fa-IR" dirty="0">
                <a:solidFill>
                  <a:prstClr val="black">
                    <a:lumMod val="75000"/>
                    <a:lumOff val="25000"/>
                  </a:prstClr>
                </a:solidFill>
                <a:cs typeface="B Mitra" pitchFamily="2" charset="-78"/>
              </a:rPr>
              <a:t>ارزیابی کارایی استفاده از منابع سازمانی و ایجاد امکان مدیریت هزینه­ها و بهای تمام شده</a:t>
            </a:r>
            <a:endParaRPr lang="en-US" dirty="0">
              <a:solidFill>
                <a:prstClr val="black">
                  <a:lumMod val="75000"/>
                  <a:lumOff val="25000"/>
                </a:prstClr>
              </a:solidFill>
              <a:cs typeface="B Mitra" pitchFamily="2" charset="-78"/>
            </a:endParaRPr>
          </a:p>
          <a:p>
            <a:pPr lvl="0" algn="just" defTabSz="457200" rtl="1">
              <a:spcBef>
                <a:spcPts val="1000"/>
              </a:spcBef>
              <a:buClr>
                <a:schemeClr val="accent2">
                  <a:lumMod val="75000"/>
                </a:schemeClr>
              </a:buClr>
              <a:buSzPct val="80000"/>
              <a:buFont typeface="Wingdings" pitchFamily="2" charset="2"/>
              <a:buChar char="q"/>
            </a:pPr>
            <a:r>
              <a:rPr lang="fa-IR" dirty="0">
                <a:solidFill>
                  <a:prstClr val="black">
                    <a:lumMod val="75000"/>
                    <a:lumOff val="25000"/>
                  </a:prstClr>
                </a:solidFill>
                <a:cs typeface="B Mitra" pitchFamily="2" charset="-78"/>
              </a:rPr>
              <a:t>ارزیابی اثربخشی سازمانی در دستیابی به اهداف برنامه</a:t>
            </a:r>
            <a:endParaRPr lang="en-US" dirty="0">
              <a:solidFill>
                <a:prstClr val="black">
                  <a:lumMod val="75000"/>
                  <a:lumOff val="25000"/>
                </a:prstClr>
              </a:solidFill>
              <a:cs typeface="B Mitra" pitchFamily="2" charset="-78"/>
            </a:endParaRPr>
          </a:p>
          <a:p>
            <a:pPr lvl="0" algn="just" defTabSz="457200" rtl="1">
              <a:spcBef>
                <a:spcPts val="1000"/>
              </a:spcBef>
              <a:buClr>
                <a:schemeClr val="accent2">
                  <a:lumMod val="75000"/>
                </a:schemeClr>
              </a:buClr>
              <a:buSzPct val="80000"/>
              <a:buFont typeface="Wingdings" pitchFamily="2" charset="2"/>
              <a:buChar char="q"/>
            </a:pPr>
            <a:r>
              <a:rPr lang="fa-IR" dirty="0">
                <a:solidFill>
                  <a:prstClr val="black">
                    <a:lumMod val="75000"/>
                    <a:lumOff val="25000"/>
                  </a:prstClr>
                </a:solidFill>
                <a:cs typeface="B Mitra" pitchFamily="2" charset="-78"/>
              </a:rPr>
              <a:t>ارزیابی کیفی عملکرد و هدف­گذاری کیفی و کمی در قالب بودجه</a:t>
            </a:r>
            <a:endParaRPr lang="en-US" dirty="0">
              <a:solidFill>
                <a:prstClr val="black">
                  <a:lumMod val="75000"/>
                  <a:lumOff val="25000"/>
                </a:prstClr>
              </a:solidFill>
              <a:cs typeface="B Mitra" pitchFamily="2" charset="-78"/>
            </a:endParaRPr>
          </a:p>
          <a:p>
            <a:pPr lvl="0" algn="just" defTabSz="457200" rtl="1">
              <a:spcBef>
                <a:spcPts val="1000"/>
              </a:spcBef>
              <a:buClr>
                <a:schemeClr val="accent2">
                  <a:lumMod val="75000"/>
                </a:schemeClr>
              </a:buClr>
              <a:buSzPct val="80000"/>
              <a:buFont typeface="Wingdings" pitchFamily="2" charset="2"/>
              <a:buChar char="q"/>
            </a:pPr>
            <a:r>
              <a:rPr lang="fa-IR" dirty="0" smtClean="0">
                <a:solidFill>
                  <a:prstClr val="black">
                    <a:lumMod val="75000"/>
                    <a:lumOff val="25000"/>
                  </a:prstClr>
                </a:solidFill>
                <a:cs typeface="B Mitra" pitchFamily="2" charset="-78"/>
              </a:rPr>
              <a:t>شفاف‌سازی </a:t>
            </a:r>
            <a:r>
              <a:rPr lang="fa-IR" dirty="0">
                <a:solidFill>
                  <a:prstClr val="black">
                    <a:lumMod val="75000"/>
                    <a:lumOff val="25000"/>
                  </a:prstClr>
                </a:solidFill>
                <a:cs typeface="B Mitra" pitchFamily="2" charset="-78"/>
              </a:rPr>
              <a:t>عملکرد و ایجاد ابزاری جهت پاسخگویی و پاسخ­خواهی مدیریتی و مسئولیت­سنجی</a:t>
            </a:r>
            <a:endParaRPr lang="en-US" dirty="0">
              <a:solidFill>
                <a:prstClr val="black">
                  <a:lumMod val="75000"/>
                  <a:lumOff val="25000"/>
                </a:prstClr>
              </a:solidFill>
              <a:cs typeface="B Mitra" pitchFamily="2" charset="-78"/>
            </a:endParaRPr>
          </a:p>
          <a:p>
            <a:pPr lvl="0" algn="just" defTabSz="457200" rtl="1">
              <a:spcBef>
                <a:spcPts val="1000"/>
              </a:spcBef>
              <a:buClr>
                <a:schemeClr val="accent2">
                  <a:lumMod val="75000"/>
                </a:schemeClr>
              </a:buClr>
              <a:buSzPct val="80000"/>
              <a:buFont typeface="Wingdings" pitchFamily="2" charset="2"/>
              <a:buChar char="q"/>
            </a:pPr>
            <a:r>
              <a:rPr lang="fa-IR" dirty="0">
                <a:solidFill>
                  <a:prstClr val="black">
                    <a:lumMod val="75000"/>
                    <a:lumOff val="25000"/>
                  </a:prstClr>
                </a:solidFill>
                <a:cs typeface="B Mitra" pitchFamily="2" charset="-78"/>
              </a:rPr>
              <a:t>ایجاد زیرساخت­های اطلاعاتی مورد نیاز مدیریت جهت بهبود بهره­وری</a:t>
            </a:r>
            <a:endParaRPr lang="en-US" dirty="0">
              <a:solidFill>
                <a:prstClr val="black">
                  <a:lumMod val="75000"/>
                  <a:lumOff val="25000"/>
                </a:prstClr>
              </a:solidFill>
              <a:cs typeface="B Mitra" pitchFamily="2" charset="-78"/>
            </a:endParaRPr>
          </a:p>
          <a:p>
            <a:pPr lvl="0" algn="just" rtl="1">
              <a:buClr>
                <a:srgbClr val="B13F9A"/>
              </a:buClr>
            </a:pPr>
            <a:endParaRPr lang="en-US" sz="15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74960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r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7239000" cy="3096344"/>
          </a:xfrm>
        </p:spPr>
        <p:txBody>
          <a:bodyPr>
            <a:normAutofit/>
          </a:bodyPr>
          <a:lstStyle/>
          <a:p>
            <a:pPr algn="ctr" rtl="1"/>
            <a:r>
              <a:rPr lang="fa-IR" sz="4400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B Titr" pitchFamily="2" charset="-78"/>
              </a:rPr>
              <a:t>با تشكر از توجه شما</a:t>
            </a:r>
            <a:endParaRPr lang="fr-CA" sz="4400" dirty="0">
              <a:solidFill>
                <a:schemeClr val="tx1">
                  <a:lumMod val="95000"/>
                  <a:lumOff val="5000"/>
                </a:schemeClr>
              </a:solidFill>
              <a:cs typeface="B Tit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695785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r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7239000" cy="876712"/>
          </a:xfrm>
        </p:spPr>
        <p:txBody>
          <a:bodyPr>
            <a:normAutofit/>
          </a:bodyPr>
          <a:lstStyle/>
          <a:p>
            <a:pPr algn="ctr" rtl="1"/>
            <a:r>
              <a:rPr lang="fa-IR" sz="2800" dirty="0" smtClean="0">
                <a:solidFill>
                  <a:srgbClr val="E35C06"/>
                </a:solidFill>
                <a:cs typeface="B Titr" pitchFamily="2" charset="-78"/>
              </a:rPr>
              <a:t>اصلاحات  انجام شده در مدل تعيين بودجه سال 1396 </a:t>
            </a:r>
            <a:endParaRPr lang="fr-CA" sz="2800" dirty="0" smtClean="0">
              <a:solidFill>
                <a:srgbClr val="E35C06"/>
              </a:solidFill>
              <a:cs typeface="B Titr" pitchFamily="2" charset="-78"/>
            </a:endParaRPr>
          </a:p>
        </p:txBody>
      </p:sp>
      <p:sp>
        <p:nvSpPr>
          <p:cNvPr id="5123" name="Espace réservé du contenu 2"/>
          <p:cNvSpPr>
            <a:spLocks noGrp="1"/>
          </p:cNvSpPr>
          <p:nvPr>
            <p:ph idx="1"/>
          </p:nvPr>
        </p:nvSpPr>
        <p:spPr>
          <a:xfrm>
            <a:off x="17076" y="1412776"/>
            <a:ext cx="8208912" cy="4896544"/>
          </a:xfrm>
        </p:spPr>
        <p:txBody>
          <a:bodyPr>
            <a:normAutofit fontScale="92500" lnSpcReduction="10000"/>
          </a:bodyPr>
          <a:lstStyle/>
          <a:p>
            <a:pPr algn="just" rtl="1"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fa-IR" b="1" dirty="0">
                <a:solidFill>
                  <a:srgbClr val="3B11B3"/>
                </a:solidFill>
                <a:cs typeface="B Mitra" pitchFamily="2" charset="-78"/>
              </a:rPr>
              <a:t>تعيين ضرايب منطقه‌اي به تفكيك براي هر دانشگاه و موسسه آموزش عالي</a:t>
            </a:r>
          </a:p>
          <a:p>
            <a:pPr algn="just" rtl="1"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fa-IR" b="1" dirty="0">
                <a:solidFill>
                  <a:schemeClr val="tx1">
                    <a:lumMod val="95000"/>
                    <a:lumOff val="5000"/>
                  </a:schemeClr>
                </a:solidFill>
                <a:cs typeface="B Mitra" pitchFamily="2" charset="-78"/>
              </a:rPr>
              <a:t>اصلاح ظرفيت كلاس ها در </a:t>
            </a:r>
            <a:r>
              <a:rPr lang="fa-IR" b="1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B Mitra" pitchFamily="2" charset="-78"/>
              </a:rPr>
              <a:t>مقاطع </a:t>
            </a:r>
            <a:r>
              <a:rPr lang="fa-IR" b="1" dirty="0">
                <a:solidFill>
                  <a:schemeClr val="tx1">
                    <a:lumMod val="95000"/>
                    <a:lumOff val="5000"/>
                  </a:schemeClr>
                </a:solidFill>
                <a:cs typeface="B Mitra" pitchFamily="2" charset="-78"/>
              </a:rPr>
              <a:t>كارشناسي ارشد </a:t>
            </a:r>
            <a:r>
              <a:rPr lang="fa-IR" b="1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B Mitra" pitchFamily="2" charset="-78"/>
              </a:rPr>
              <a:t>و دكتري(كاهش </a:t>
            </a:r>
            <a:r>
              <a:rPr lang="fa-IR" b="1" dirty="0">
                <a:solidFill>
                  <a:schemeClr val="tx1">
                    <a:lumMod val="95000"/>
                    <a:lumOff val="5000"/>
                  </a:schemeClr>
                </a:solidFill>
                <a:cs typeface="B Mitra" pitchFamily="2" charset="-78"/>
              </a:rPr>
              <a:t>حدود 25 درصد ظرفيت كلاس‌ها كه منجر به افزايش 10 تا 13 درصدي هزينه تمام شده اين مقاطع شده است.)</a:t>
            </a:r>
          </a:p>
          <a:p>
            <a:pPr algn="just" rtl="1"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fa-IR" b="1" dirty="0">
                <a:solidFill>
                  <a:srgbClr val="3B11B3"/>
                </a:solidFill>
                <a:cs typeface="B Mitra" pitchFamily="2" charset="-78"/>
              </a:rPr>
              <a:t>افزايش سنوات تحصيلي مقطع كارشناسي از 8 ترم به 9 ترم (كه موجب كاهش هزينه تمام شده مقطع كارشناسي گرديد</a:t>
            </a:r>
            <a:r>
              <a:rPr lang="fa-IR" b="1" dirty="0" smtClean="0">
                <a:solidFill>
                  <a:srgbClr val="3B11B3"/>
                </a:solidFill>
                <a:cs typeface="B Mitra" pitchFamily="2" charset="-78"/>
              </a:rPr>
              <a:t>.)</a:t>
            </a:r>
          </a:p>
          <a:p>
            <a:pPr marL="0" indent="0" algn="just" rtl="1">
              <a:spcAft>
                <a:spcPts val="1200"/>
              </a:spcAft>
              <a:buNone/>
            </a:pPr>
            <a:r>
              <a:rPr lang="fa-IR" sz="2200" b="1" dirty="0">
                <a:solidFill>
                  <a:srgbClr val="3B11B3"/>
                </a:solidFill>
                <a:cs typeface="B Mitra" pitchFamily="2" charset="-78"/>
              </a:rPr>
              <a:t> </a:t>
            </a:r>
            <a:r>
              <a:rPr lang="fa-IR" sz="2200" b="1" dirty="0" smtClean="0">
                <a:solidFill>
                  <a:srgbClr val="3B11B3"/>
                </a:solidFill>
                <a:cs typeface="B Mitra" pitchFamily="2" charset="-78"/>
              </a:rPr>
              <a:t>لازم به توضيح است سنوات مجاز دوره كارشناسي ارشد كما في السابق 5 ترم و دكتري 9ترم محاسبه مي شود.</a:t>
            </a:r>
            <a:endParaRPr lang="fa-IR" sz="2200" b="1" dirty="0">
              <a:solidFill>
                <a:srgbClr val="3B11B3"/>
              </a:solidFill>
              <a:cs typeface="B Mitra" pitchFamily="2" charset="-78"/>
            </a:endParaRPr>
          </a:p>
          <a:p>
            <a:pPr algn="just" rtl="1">
              <a:buFont typeface="Wingdings" panose="05000000000000000000" pitchFamily="2" charset="2"/>
              <a:buChar char="q"/>
            </a:pPr>
            <a:r>
              <a:rPr lang="fa-IR" b="1" dirty="0">
                <a:solidFill>
                  <a:schemeClr val="tx1">
                    <a:lumMod val="95000"/>
                    <a:lumOff val="5000"/>
                  </a:schemeClr>
                </a:solidFill>
                <a:cs typeface="B Mitra" pitchFamily="2" charset="-78"/>
              </a:rPr>
              <a:t>تعيين ضريب مناطق مرزي کمتر </a:t>
            </a:r>
            <a:r>
              <a:rPr lang="fa-IR" b="1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B Mitra" pitchFamily="2" charset="-78"/>
              </a:rPr>
              <a:t>برخوردار</a:t>
            </a:r>
          </a:p>
          <a:p>
            <a:pPr marL="0" indent="0" algn="just" rtl="1">
              <a:buNone/>
            </a:pPr>
            <a:endParaRPr lang="fa-IR" b="1" dirty="0">
              <a:solidFill>
                <a:schemeClr val="tx1">
                  <a:lumMod val="95000"/>
                  <a:lumOff val="5000"/>
                </a:schemeClr>
              </a:solidFill>
              <a:cs typeface="B Mitra" pitchFamily="2" charset="-78"/>
            </a:endParaRPr>
          </a:p>
          <a:p>
            <a:pPr algn="just" rtl="1">
              <a:buFont typeface="Wingdings" panose="05000000000000000000" pitchFamily="2" charset="2"/>
              <a:buChar char="q"/>
            </a:pPr>
            <a:r>
              <a:rPr lang="fa-IR" sz="2400" b="1" dirty="0">
                <a:solidFill>
                  <a:srgbClr val="3B11B3"/>
                </a:solidFill>
                <a:cs typeface="B Mitra" pitchFamily="2" charset="-78"/>
              </a:rPr>
              <a:t>افزایش 10 درصدی هزینه تمام شده دانشجو در مدل تعیین نسبت به سال 1395</a:t>
            </a:r>
          </a:p>
          <a:p>
            <a:pPr algn="just" rtl="1"/>
            <a:endParaRPr lang="fa-IR" sz="3200" dirty="0" smtClean="0">
              <a:cs typeface="B Mitra" pitchFamily="2" charset="-78"/>
            </a:endParaRPr>
          </a:p>
          <a:p>
            <a:pPr marL="0" indent="0" algn="just" rtl="1">
              <a:buNone/>
            </a:pPr>
            <a:endParaRPr lang="fr-CA" sz="3200" dirty="0">
              <a:cs typeface="B Mitr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2346633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r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948720"/>
          </a:xfrm>
        </p:spPr>
        <p:txBody>
          <a:bodyPr>
            <a:normAutofit/>
          </a:bodyPr>
          <a:lstStyle/>
          <a:p>
            <a:pPr algn="ctr" rtl="1"/>
            <a:r>
              <a:rPr lang="fa-IR" sz="3600" dirty="0" smtClean="0">
                <a:solidFill>
                  <a:srgbClr val="E35C06"/>
                </a:solidFill>
                <a:cs typeface="B Titr" pitchFamily="2" charset="-78"/>
              </a:rPr>
              <a:t>طراحي مدل عملكرد دانشگاه ها</a:t>
            </a:r>
            <a:endParaRPr lang="fr-CA" sz="3600" dirty="0">
              <a:solidFill>
                <a:srgbClr val="E35C06"/>
              </a:solidFill>
              <a:cs typeface="B Titr" pitchFamily="2" charset="-78"/>
            </a:endParaRPr>
          </a:p>
        </p:txBody>
      </p:sp>
      <p:sp>
        <p:nvSpPr>
          <p:cNvPr id="5123" name="Espace réservé du contenu 2"/>
          <p:cNvSpPr>
            <a:spLocks noGrp="1"/>
          </p:cNvSpPr>
          <p:nvPr>
            <p:ph idx="1"/>
          </p:nvPr>
        </p:nvSpPr>
        <p:spPr>
          <a:xfrm>
            <a:off x="457200" y="1700809"/>
            <a:ext cx="7571184" cy="3799880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fa-IR" sz="2800" b="1" dirty="0" smtClean="0">
                <a:cs typeface="B Titr" pitchFamily="2" charset="-78"/>
              </a:rPr>
              <a:t>اهداف :</a:t>
            </a:r>
          </a:p>
          <a:p>
            <a:pPr algn="just" rtl="1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fa-IR" sz="2200" b="1" dirty="0">
                <a:cs typeface="B Mitra" pitchFamily="2" charset="-78"/>
              </a:rPr>
              <a:t>رفتارسازي و هدايت دانشگاهها و موسسات آموزش عالي در جهت مأموريت‌هاي محوله در اسناد بالادستي و تضمين كيفيت فعاليت‌هاي آموزشي، پژوهشي و فناوري </a:t>
            </a:r>
          </a:p>
          <a:p>
            <a:pPr algn="r" rtl="1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fa-IR" sz="2200" b="1" dirty="0">
                <a:cs typeface="B Mitra" pitchFamily="2" charset="-78"/>
              </a:rPr>
              <a:t>توزيع عادلانه منابع براساس </a:t>
            </a:r>
            <a:r>
              <a:rPr lang="fa-IR" sz="2200" b="1" dirty="0">
                <a:solidFill>
                  <a:schemeClr val="bg2">
                    <a:lumMod val="50000"/>
                  </a:schemeClr>
                </a:solidFill>
                <a:cs typeface="B Mitra" pitchFamily="2" charset="-78"/>
              </a:rPr>
              <a:t>شاخص های کیفی و مطلوب مستقل از تعداد دانشجو</a:t>
            </a:r>
            <a:endParaRPr lang="fa-IR" sz="2200" b="1" dirty="0">
              <a:solidFill>
                <a:srgbClr val="E35C0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73998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2"/>
          <p:cNvSpPr txBox="1">
            <a:spLocks noGrp="1" noChangeArrowheads="1"/>
          </p:cNvSpPr>
          <p:nvPr/>
        </p:nvSpPr>
        <p:spPr bwMode="auto">
          <a:xfrm>
            <a:off x="8529637" y="339725"/>
            <a:ext cx="357188" cy="19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1476" tIns="60738" rIns="121476" bIns="60738" anchor="ctr"/>
          <a:lstStyle/>
          <a:p>
            <a:pPr algn="ctr" rtl="1"/>
            <a:fld id="{C6EF2042-F8EA-4D77-B4E5-546DA4D65B89}" type="slidenum">
              <a:rPr lang="bg-BG" sz="900">
                <a:solidFill>
                  <a:srgbClr val="C31E24"/>
                </a:solidFill>
              </a:rPr>
              <a:pPr algn="ctr" rtl="1"/>
              <a:t>5</a:t>
            </a:fld>
            <a:endParaRPr lang="bg-BG" sz="900">
              <a:solidFill>
                <a:srgbClr val="C31E24"/>
              </a:solidFill>
            </a:endParaRPr>
          </a:p>
        </p:txBody>
      </p:sp>
      <p:sp>
        <p:nvSpPr>
          <p:cNvPr id="84995" name="Rectangle 3"/>
          <p:cNvSpPr>
            <a:spLocks noChangeArrowheads="1"/>
          </p:cNvSpPr>
          <p:nvPr/>
        </p:nvSpPr>
        <p:spPr bwMode="auto">
          <a:xfrm>
            <a:off x="611559" y="665163"/>
            <a:ext cx="7281095" cy="5465762"/>
          </a:xfrm>
          <a:prstGeom prst="rect">
            <a:avLst/>
          </a:prstGeom>
          <a:solidFill>
            <a:srgbClr val="D5D5D5"/>
          </a:solidFill>
          <a:ln w="25400" algn="ctr">
            <a:solidFill>
              <a:schemeClr val="accent2"/>
            </a:solidFill>
            <a:miter lim="800000"/>
            <a:headEnd/>
            <a:tailEnd/>
          </a:ln>
        </p:spPr>
        <p:txBody>
          <a:bodyPr anchor="ctr"/>
          <a:lstStyle/>
          <a:p>
            <a:pPr algn="just" rtl="1">
              <a:defRPr/>
            </a:pPr>
            <a:r>
              <a:rPr lang="ar-SA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Lato"/>
                <a:cs typeface="2  Titr" pitchFamily="2" charset="-78"/>
              </a:rPr>
              <a:t>معیارهای </a:t>
            </a:r>
            <a:r>
              <a:rPr lang="fa-IR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Lato"/>
                <a:cs typeface="2  Titr" pitchFamily="2" charset="-78"/>
              </a:rPr>
              <a:t>تعیین شاخص های </a:t>
            </a:r>
            <a:r>
              <a:rPr lang="ar-SA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Lato"/>
                <a:cs typeface="2  Titr" pitchFamily="2" charset="-78"/>
              </a:rPr>
              <a:t>سنجش عملکرد  دانشگاه ها</a:t>
            </a:r>
            <a:endParaRPr lang="bg-BG" sz="2800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Lato"/>
              <a:cs typeface="2  Titr" pitchFamily="2" charset="-78"/>
            </a:endParaRPr>
          </a:p>
          <a:p>
            <a:pPr algn="just" rtl="1">
              <a:defRPr/>
            </a:pPr>
            <a:endParaRPr lang="bg-BG" sz="2400" b="1" dirty="0">
              <a:solidFill>
                <a:prstClr val="black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Lato"/>
              <a:cs typeface="2  Zar" pitchFamily="2" charset="-78"/>
            </a:endParaRPr>
          </a:p>
          <a:p>
            <a:pPr algn="just" rtl="1">
              <a:defRPr/>
            </a:pPr>
            <a:endParaRPr lang="bg-BG" sz="2400" b="1" dirty="0">
              <a:solidFill>
                <a:prstClr val="black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Lato"/>
              <a:cs typeface="2  Zar" pitchFamily="2" charset="-78"/>
            </a:endParaRPr>
          </a:p>
          <a:p>
            <a:pPr algn="just" rtl="1">
              <a:lnSpc>
                <a:spcPct val="150000"/>
              </a:lnSpc>
              <a:defRPr/>
            </a:pPr>
            <a:r>
              <a:rPr lang="fa-IR" sz="2400" b="1" dirty="0">
                <a:solidFill>
                  <a:prstClr val="black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Lato"/>
                <a:cs typeface="2  Titr" pitchFamily="2" charset="-78"/>
              </a:rPr>
              <a:t>1-</a:t>
            </a:r>
            <a:r>
              <a:rPr lang="bg-BG" sz="2400" b="1" dirty="0">
                <a:solidFill>
                  <a:prstClr val="black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Lato"/>
                <a:cs typeface="2  Titr" pitchFamily="2" charset="-78"/>
              </a:rPr>
              <a:t> </a:t>
            </a:r>
            <a:r>
              <a:rPr lang="ar-SA" sz="2400" b="1" dirty="0">
                <a:solidFill>
                  <a:prstClr val="black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Lato"/>
                <a:cs typeface="2  Titr" pitchFamily="2" charset="-78"/>
              </a:rPr>
              <a:t>هم راستایی با اهداف مطلوب مدیریت و توسعه دانشگاه ها</a:t>
            </a:r>
            <a:endParaRPr lang="bg-BG" sz="2400" b="1" dirty="0">
              <a:solidFill>
                <a:prstClr val="black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Lato"/>
              <a:cs typeface="2  Titr" pitchFamily="2" charset="-78"/>
            </a:endParaRPr>
          </a:p>
          <a:p>
            <a:pPr algn="just" rtl="1">
              <a:lnSpc>
                <a:spcPct val="150000"/>
              </a:lnSpc>
              <a:defRPr/>
            </a:pPr>
            <a:r>
              <a:rPr lang="fa-IR" sz="2400" b="1" dirty="0">
                <a:solidFill>
                  <a:prstClr val="black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Lato"/>
                <a:cs typeface="2  Titr" pitchFamily="2" charset="-78"/>
              </a:rPr>
              <a:t>2-</a:t>
            </a:r>
            <a:r>
              <a:rPr lang="bg-BG" sz="2400" b="1" dirty="0">
                <a:solidFill>
                  <a:prstClr val="black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Lato"/>
                <a:cs typeface="2  Titr" pitchFamily="2" charset="-78"/>
              </a:rPr>
              <a:t> </a:t>
            </a:r>
            <a:r>
              <a:rPr lang="ar-SA" sz="2400" b="1" dirty="0">
                <a:solidFill>
                  <a:prstClr val="black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Lato"/>
                <a:cs typeface="2  Titr" pitchFamily="2" charset="-78"/>
              </a:rPr>
              <a:t>سنجش پذیری شاخص ها</a:t>
            </a:r>
            <a:r>
              <a:rPr lang="bg-BG" sz="2400" b="1" dirty="0">
                <a:solidFill>
                  <a:prstClr val="black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Lato"/>
                <a:cs typeface="2  Titr" pitchFamily="2" charset="-78"/>
              </a:rPr>
              <a:t> </a:t>
            </a:r>
          </a:p>
          <a:p>
            <a:pPr algn="just" rtl="1">
              <a:lnSpc>
                <a:spcPct val="150000"/>
              </a:lnSpc>
              <a:defRPr/>
            </a:pPr>
            <a:r>
              <a:rPr lang="fa-IR" sz="2400" b="1" dirty="0">
                <a:solidFill>
                  <a:prstClr val="black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Lato"/>
                <a:cs typeface="2  Titr" pitchFamily="2" charset="-78"/>
              </a:rPr>
              <a:t>3- </a:t>
            </a:r>
            <a:r>
              <a:rPr lang="bg-BG" sz="2400" b="1" dirty="0">
                <a:solidFill>
                  <a:prstClr val="black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Lato"/>
                <a:cs typeface="2  Titr" pitchFamily="2" charset="-78"/>
              </a:rPr>
              <a:t> </a:t>
            </a:r>
            <a:r>
              <a:rPr lang="ar-SA" sz="2400" b="1" dirty="0">
                <a:solidFill>
                  <a:prstClr val="black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Lato"/>
                <a:cs typeface="2  Titr" pitchFamily="2" charset="-78"/>
              </a:rPr>
              <a:t>فراهمی و امکان پذیری جمع آوری اطلاعات شاخص ها</a:t>
            </a:r>
            <a:endParaRPr lang="bg-BG" sz="2400" b="1" dirty="0">
              <a:solidFill>
                <a:prstClr val="black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Lato"/>
              <a:cs typeface="2  Titr" pitchFamily="2" charset="-78"/>
            </a:endParaRPr>
          </a:p>
          <a:p>
            <a:pPr algn="ctr" rtl="1">
              <a:defRPr/>
            </a:pPr>
            <a:endParaRPr lang="bg-BG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33844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2"/>
          <p:cNvSpPr txBox="1">
            <a:spLocks noGrp="1" noChangeArrowheads="1"/>
          </p:cNvSpPr>
          <p:nvPr/>
        </p:nvSpPr>
        <p:spPr bwMode="auto">
          <a:xfrm>
            <a:off x="8529637" y="339725"/>
            <a:ext cx="357188" cy="19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1476" tIns="60738" rIns="121476" bIns="60738" anchor="ctr"/>
          <a:lstStyle/>
          <a:p>
            <a:pPr algn="ctr" rtl="1"/>
            <a:fld id="{875494CA-CF2D-4A37-83EF-A0C822323E26}" type="slidenum">
              <a:rPr lang="bg-BG" sz="900">
                <a:solidFill>
                  <a:srgbClr val="C31E24"/>
                </a:solidFill>
              </a:rPr>
              <a:pPr algn="ctr" rtl="1"/>
              <a:t>6</a:t>
            </a:fld>
            <a:endParaRPr lang="bg-BG" sz="900">
              <a:solidFill>
                <a:srgbClr val="C31E24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17740" y="761997"/>
          <a:ext cx="7797560" cy="5259292"/>
        </p:xfrm>
        <a:graphic>
          <a:graphicData uri="http://schemas.openxmlformats.org/drawingml/2006/table">
            <a:tbl>
              <a:tblPr rtl="1"/>
              <a:tblGrid>
                <a:gridCol w="272554"/>
                <a:gridCol w="1328702"/>
                <a:gridCol w="5349598"/>
                <a:gridCol w="846706"/>
              </a:tblGrid>
              <a:tr h="460828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  <a:cs typeface="2  Titr" pitchFamily="2" charset="-78"/>
                        </a:rPr>
                        <a:t> </a:t>
                      </a:r>
                    </a:p>
                  </a:txBody>
                  <a:tcPr marL="7144" marR="7144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rtl="1" fontAlgn="b"/>
                      <a:r>
                        <a:rPr lang="fa-IR" sz="2000" b="1" i="0" u="none" strike="noStrike">
                          <a:solidFill>
                            <a:srgbClr val="000000"/>
                          </a:solidFill>
                          <a:latin typeface="B Zar"/>
                          <a:cs typeface="2  Titr" pitchFamily="2" charset="-78"/>
                        </a:rPr>
                        <a:t> شاخص های سنجش عملکرد دانشگاه ها سال 1396</a:t>
                      </a:r>
                    </a:p>
                  </a:txBody>
                  <a:tcPr marL="7144" marR="7144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60828"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400" b="0" i="0" u="none" strike="noStrike">
                          <a:solidFill>
                            <a:srgbClr val="000000"/>
                          </a:solidFill>
                          <a:latin typeface="B Titr"/>
                          <a:cs typeface="2  Titr" pitchFamily="2" charset="-78"/>
                        </a:rPr>
                        <a:t>ردیف </a:t>
                      </a:r>
                    </a:p>
                  </a:txBody>
                  <a:tcPr marL="7144" marR="7144" marT="9525" marB="0" vert="vert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400" b="0" i="0" u="none" strike="noStrike">
                          <a:solidFill>
                            <a:srgbClr val="000000"/>
                          </a:solidFill>
                          <a:latin typeface="B Titr"/>
                          <a:cs typeface="2  Titr" pitchFamily="2" charset="-78"/>
                        </a:rPr>
                        <a:t>حوزه</a:t>
                      </a:r>
                    </a:p>
                  </a:txBody>
                  <a:tcPr marL="7144" marR="7144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400" b="0" i="0" u="none" strike="noStrike">
                          <a:solidFill>
                            <a:srgbClr val="000000"/>
                          </a:solidFill>
                          <a:latin typeface="B Titr"/>
                          <a:cs typeface="2  Titr" pitchFamily="2" charset="-78"/>
                        </a:rPr>
                        <a:t>شاخص </a:t>
                      </a:r>
                    </a:p>
                  </a:txBody>
                  <a:tcPr marL="7144" marR="7144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400" b="0" i="0" u="none" strike="noStrike">
                          <a:solidFill>
                            <a:srgbClr val="000000"/>
                          </a:solidFill>
                          <a:latin typeface="B Titr"/>
                          <a:cs typeface="2  Titr" pitchFamily="2" charset="-78"/>
                        </a:rPr>
                        <a:t>وزن </a:t>
                      </a:r>
                    </a:p>
                  </a:txBody>
                  <a:tcPr marL="7144" marR="7144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77726"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B Nazanin"/>
                          <a:cs typeface="2  Titr" pitchFamily="2" charset="-78"/>
                        </a:rPr>
                        <a:t>1</a:t>
                      </a:r>
                    </a:p>
                  </a:txBody>
                  <a:tcPr marL="7144" marR="7144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4FCD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rtl="1" fontAlgn="ctr"/>
                      <a:r>
                        <a:rPr lang="fa-IR" sz="1400" b="1" i="0" u="none" strike="noStrike" dirty="0">
                          <a:solidFill>
                            <a:srgbClr val="000000"/>
                          </a:solidFill>
                          <a:latin typeface="B Nazanin"/>
                          <a:cs typeface="2  Titr" pitchFamily="2" charset="-78"/>
                        </a:rPr>
                        <a:t>پژوهشی</a:t>
                      </a:r>
                    </a:p>
                  </a:txBody>
                  <a:tcPr marL="7144" marR="7144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4FCD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fa-IR" sz="1600" b="1" i="0" u="none" strike="noStrike" dirty="0">
                          <a:solidFill>
                            <a:srgbClr val="000000"/>
                          </a:solidFill>
                          <a:latin typeface="B Nazanin"/>
                          <a:cs typeface="2  Titr" pitchFamily="2" charset="-78"/>
                        </a:rPr>
                        <a:t>نسبت درآمد اختصاصي حاصل ازفعاليتهاي پژوهشي به كل درآمد اختصاصي </a:t>
                      </a:r>
                    </a:p>
                  </a:txBody>
                  <a:tcPr marL="7144" marR="7144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4FCD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B Nazanin"/>
                          <a:cs typeface="2  Titr" pitchFamily="2" charset="-78"/>
                        </a:rPr>
                        <a:t>2</a:t>
                      </a:r>
                    </a:p>
                  </a:txBody>
                  <a:tcPr marL="7144" marR="7144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4FCDF"/>
                    </a:solidFill>
                  </a:tcPr>
                </a:tc>
              </a:tr>
              <a:tr h="50032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fa-IR" sz="1600" b="1" i="0" u="none" strike="noStrike">
                          <a:solidFill>
                            <a:srgbClr val="000000"/>
                          </a:solidFill>
                          <a:latin typeface="B Nazanin"/>
                          <a:cs typeface="2  Titr" pitchFamily="2" charset="-78"/>
                        </a:rPr>
                        <a:t>عملكردسرانه توليدات پژوهشي </a:t>
                      </a:r>
                    </a:p>
                  </a:txBody>
                  <a:tcPr marL="7144" marR="7144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4FCD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B Nazanin"/>
                          <a:cs typeface="2  Titr" pitchFamily="2" charset="-78"/>
                        </a:rPr>
                        <a:t>2</a:t>
                      </a:r>
                    </a:p>
                  </a:txBody>
                  <a:tcPr marL="7144" marR="7144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4FCDF"/>
                    </a:solidFill>
                  </a:tcPr>
                </a:tc>
              </a:tr>
              <a:tr h="50032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fa-IR" sz="1600" b="1" i="0" u="none" strike="noStrike" dirty="0">
                          <a:solidFill>
                            <a:srgbClr val="000000"/>
                          </a:solidFill>
                          <a:latin typeface="B Nazanin"/>
                          <a:cs typeface="2  Titr" pitchFamily="2" charset="-78"/>
                        </a:rPr>
                        <a:t>نسبت عملکرد </a:t>
                      </a:r>
                      <a:r>
                        <a:rPr lang="fa-IR" sz="1600" b="1" i="0" u="none" strike="noStrike" dirty="0" smtClean="0">
                          <a:solidFill>
                            <a:srgbClr val="000000"/>
                          </a:solidFill>
                          <a:latin typeface="B Nazanin"/>
                          <a:cs typeface="2  Titr" pitchFamily="2" charset="-78"/>
                        </a:rPr>
                        <a:t>اعتبار عمومی </a:t>
                      </a:r>
                      <a:r>
                        <a:rPr lang="fa-IR" sz="1600" b="1" i="0" u="none" strike="noStrike" dirty="0">
                          <a:solidFill>
                            <a:srgbClr val="000000"/>
                          </a:solidFill>
                          <a:latin typeface="B Nazanin"/>
                          <a:cs typeface="2  Titr" pitchFamily="2" charset="-78"/>
                        </a:rPr>
                        <a:t>پژوهشی به بودجه عمومی</a:t>
                      </a:r>
                    </a:p>
                  </a:txBody>
                  <a:tcPr marL="7144" marR="7144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4FCD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B Nazanin"/>
                          <a:cs typeface="2  Titr" pitchFamily="2" charset="-78"/>
                        </a:rPr>
                        <a:t>1</a:t>
                      </a:r>
                    </a:p>
                  </a:txBody>
                  <a:tcPr marL="7144" marR="7144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4FCDF"/>
                    </a:solidFill>
                  </a:tcPr>
                </a:tc>
              </a:tr>
              <a:tr h="500327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B Nazanin"/>
                          <a:cs typeface="2  Titr" pitchFamily="2" charset="-78"/>
                        </a:rPr>
                        <a:t>2</a:t>
                      </a:r>
                    </a:p>
                  </a:txBody>
                  <a:tcPr marL="7144" marR="7144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9E7B5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1" fontAlgn="ctr"/>
                      <a:r>
                        <a:rPr lang="fa-IR" sz="1400" b="1" i="0" u="none" strike="noStrike">
                          <a:solidFill>
                            <a:srgbClr val="000000"/>
                          </a:solidFill>
                          <a:latin typeface="B Nazanin"/>
                          <a:cs typeface="2  Titr" pitchFamily="2" charset="-78"/>
                        </a:rPr>
                        <a:t>آموزشی</a:t>
                      </a:r>
                    </a:p>
                  </a:txBody>
                  <a:tcPr marL="7144" marR="7144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9E7B5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fa-IR" sz="1600" b="1" i="0" u="none" strike="noStrike" dirty="0">
                          <a:solidFill>
                            <a:srgbClr val="000000"/>
                          </a:solidFill>
                          <a:latin typeface="B Nazanin"/>
                          <a:cs typeface="2  Titr" pitchFamily="2" charset="-78"/>
                        </a:rPr>
                        <a:t>نسبت هيات علمي دانشياربه بالا به كل هيات علمي </a:t>
                      </a:r>
                    </a:p>
                  </a:txBody>
                  <a:tcPr marL="7144" marR="7144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9E7B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B Nazanin"/>
                          <a:cs typeface="2  Titr" pitchFamily="2" charset="-78"/>
                        </a:rPr>
                        <a:t>2</a:t>
                      </a:r>
                    </a:p>
                  </a:txBody>
                  <a:tcPr marL="7144" marR="7144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9E7B5"/>
                    </a:solidFill>
                  </a:tcPr>
                </a:tc>
              </a:tr>
              <a:tr h="46082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fa-IR" sz="1600" b="1" i="0" u="none" strike="noStrike" dirty="0">
                          <a:solidFill>
                            <a:srgbClr val="000000"/>
                          </a:solidFill>
                          <a:latin typeface="B Nazanin"/>
                          <a:cs typeface="2  Titr" pitchFamily="2" charset="-78"/>
                        </a:rPr>
                        <a:t>نسبت کل دانشجو به هيات علمي </a:t>
                      </a:r>
                    </a:p>
                  </a:txBody>
                  <a:tcPr marL="7144" marR="7144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9E7B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B Nazanin"/>
                          <a:cs typeface="2  Titr" pitchFamily="2" charset="-78"/>
                        </a:rPr>
                        <a:t>1</a:t>
                      </a:r>
                    </a:p>
                  </a:txBody>
                  <a:tcPr marL="7144" marR="7144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9E7B5"/>
                    </a:solidFill>
                  </a:tcPr>
                </a:tc>
              </a:tr>
              <a:tr h="51561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B Nazanin"/>
                          <a:cs typeface="2  Titr" pitchFamily="2" charset="-78"/>
                        </a:rPr>
                        <a:t>3</a:t>
                      </a:r>
                    </a:p>
                  </a:txBody>
                  <a:tcPr marL="7144" marR="7144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400" b="1" i="0" u="none" strike="noStrike">
                          <a:solidFill>
                            <a:srgbClr val="000000"/>
                          </a:solidFill>
                          <a:latin typeface="B Nazanin"/>
                          <a:cs typeface="2  Titr" pitchFamily="2" charset="-78"/>
                        </a:rPr>
                        <a:t>بین المللی</a:t>
                      </a:r>
                    </a:p>
                  </a:txBody>
                  <a:tcPr marL="7144" marR="7144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fa-IR" sz="1600" b="1" i="0" u="none" strike="noStrike">
                          <a:solidFill>
                            <a:srgbClr val="000000"/>
                          </a:solidFill>
                          <a:latin typeface="B Nazanin"/>
                          <a:cs typeface="2  Titr" pitchFamily="2" charset="-78"/>
                        </a:rPr>
                        <a:t>فعاليت هاي بين المللي دانشگاه ها</a:t>
                      </a:r>
                    </a:p>
                  </a:txBody>
                  <a:tcPr marL="7144" marR="7144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B Nazanin"/>
                          <a:cs typeface="2  Titr" pitchFamily="2" charset="-78"/>
                        </a:rPr>
                        <a:t>2</a:t>
                      </a:r>
                    </a:p>
                  </a:txBody>
                  <a:tcPr marL="7144" marR="7144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66"/>
                    </a:solidFill>
                  </a:tcPr>
                </a:tc>
              </a:tr>
              <a:tr h="460828"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B Nazanin"/>
                          <a:cs typeface="2  Titr" pitchFamily="2" charset="-78"/>
                        </a:rPr>
                        <a:t>4</a:t>
                      </a:r>
                    </a:p>
                  </a:txBody>
                  <a:tcPr marL="7144" marR="7144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rtl="1" fontAlgn="ctr"/>
                      <a:r>
                        <a:rPr lang="fa-IR" sz="1400" b="1" i="0" u="none" strike="noStrike">
                          <a:solidFill>
                            <a:srgbClr val="000000"/>
                          </a:solidFill>
                          <a:latin typeface="B Nazanin"/>
                          <a:cs typeface="2  Titr" pitchFamily="2" charset="-78"/>
                        </a:rPr>
                        <a:t>توسعه مدیریت</a:t>
                      </a:r>
                    </a:p>
                  </a:txBody>
                  <a:tcPr marL="7144" marR="7144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fa-IR" sz="1600" b="1" i="0" u="none" strike="noStrike">
                          <a:solidFill>
                            <a:srgbClr val="000000"/>
                          </a:solidFill>
                          <a:latin typeface="B Nazanin"/>
                          <a:cs typeface="2  Titr" pitchFamily="2" charset="-78"/>
                        </a:rPr>
                        <a:t>نسبت عملكرد درآمد اختصاصي به بودجه عمومی</a:t>
                      </a:r>
                    </a:p>
                  </a:txBody>
                  <a:tcPr marL="7144" marR="7144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B Nazanin"/>
                          <a:cs typeface="2  Titr" pitchFamily="2" charset="-78"/>
                        </a:rPr>
                        <a:t>1</a:t>
                      </a:r>
                    </a:p>
                  </a:txBody>
                  <a:tcPr marL="7144" marR="7144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</a:tr>
              <a:tr h="46082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fa-IR" sz="1600" b="1" i="0" u="none" strike="noStrike">
                          <a:solidFill>
                            <a:srgbClr val="000000"/>
                          </a:solidFill>
                          <a:latin typeface="B Nazanin"/>
                          <a:cs typeface="2  Titr" pitchFamily="2" charset="-78"/>
                        </a:rPr>
                        <a:t>نسبت كارمند به هيات علمي </a:t>
                      </a:r>
                    </a:p>
                  </a:txBody>
                  <a:tcPr marL="7144" marR="7144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B Nazanin"/>
                          <a:cs typeface="2  Titr" pitchFamily="2" charset="-78"/>
                        </a:rPr>
                        <a:t>1</a:t>
                      </a:r>
                    </a:p>
                  </a:txBody>
                  <a:tcPr marL="7144" marR="7144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</a:tr>
              <a:tr h="46082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fa-IR" sz="1600" b="1" i="0" u="none" strike="noStrike" dirty="0">
                          <a:solidFill>
                            <a:srgbClr val="000000"/>
                          </a:solidFill>
                          <a:latin typeface="B Nazanin"/>
                          <a:cs typeface="2  Titr" pitchFamily="2" charset="-78"/>
                        </a:rPr>
                        <a:t>رتبه </a:t>
                      </a:r>
                      <a:r>
                        <a:rPr lang="fa-IR" sz="1600" b="1" i="0" u="none" strike="noStrike" dirty="0" smtClean="0">
                          <a:solidFill>
                            <a:srgbClr val="000000"/>
                          </a:solidFill>
                          <a:latin typeface="B Nazanin"/>
                          <a:cs typeface="2  Titr" pitchFamily="2" charset="-78"/>
                        </a:rPr>
                        <a:t>مدیریت دانشگاه </a:t>
                      </a:r>
                      <a:r>
                        <a:rPr lang="fa-IR" sz="1600" b="1" i="0" u="none" strike="noStrike" dirty="0">
                          <a:solidFill>
                            <a:srgbClr val="000000"/>
                          </a:solidFill>
                          <a:latin typeface="B Nazanin"/>
                          <a:cs typeface="2  Titr" pitchFamily="2" charset="-78"/>
                        </a:rPr>
                        <a:t>سبز</a:t>
                      </a:r>
                    </a:p>
                  </a:txBody>
                  <a:tcPr marL="7144" marR="7144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B Nazanin"/>
                          <a:cs typeface="2  Titr" pitchFamily="2" charset="-78"/>
                        </a:rPr>
                        <a:t>1</a:t>
                      </a:r>
                    </a:p>
                  </a:txBody>
                  <a:tcPr marL="7144" marR="7144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424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r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948720"/>
          </a:xfrm>
        </p:spPr>
        <p:txBody>
          <a:bodyPr>
            <a:normAutofit fontScale="90000"/>
          </a:bodyPr>
          <a:lstStyle/>
          <a:p>
            <a:pPr algn="ctr" rtl="1"/>
            <a:r>
              <a:rPr lang="fa-IR" sz="3600" dirty="0" smtClean="0">
                <a:solidFill>
                  <a:srgbClr val="E35C06"/>
                </a:solidFill>
                <a:cs typeface="B Titr" pitchFamily="2" charset="-78"/>
              </a:rPr>
              <a:t>شاخص‌هاي مدل عملكردي </a:t>
            </a:r>
            <a:br>
              <a:rPr lang="fa-IR" sz="3600" dirty="0" smtClean="0">
                <a:solidFill>
                  <a:srgbClr val="E35C06"/>
                </a:solidFill>
                <a:cs typeface="B Titr" pitchFamily="2" charset="-78"/>
              </a:rPr>
            </a:br>
            <a:r>
              <a:rPr lang="fa-IR" sz="3600" dirty="0" smtClean="0">
                <a:solidFill>
                  <a:srgbClr val="E35C06"/>
                </a:solidFill>
                <a:cs typeface="B Titr" pitchFamily="2" charset="-78"/>
              </a:rPr>
              <a:t>(</a:t>
            </a:r>
            <a:r>
              <a:rPr lang="fa-IR" sz="2000" dirty="0" smtClean="0">
                <a:solidFill>
                  <a:srgbClr val="E35C06"/>
                </a:solidFill>
                <a:cs typeface="B Titr" pitchFamily="2" charset="-78"/>
              </a:rPr>
              <a:t>توزيع 5 درصد بودجه سال جاري براساس نتايج مدل عملكردي</a:t>
            </a:r>
            <a:r>
              <a:rPr lang="fa-IR" sz="3600" dirty="0" smtClean="0">
                <a:solidFill>
                  <a:srgbClr val="E35C06"/>
                </a:solidFill>
                <a:cs typeface="B Titr" pitchFamily="2" charset="-78"/>
              </a:rPr>
              <a:t>)</a:t>
            </a:r>
            <a:endParaRPr lang="fr-CA" sz="3600" dirty="0">
              <a:solidFill>
                <a:srgbClr val="E35C06"/>
              </a:solidFill>
              <a:cs typeface="B Titr" pitchFamily="2" charset="-78"/>
            </a:endParaRPr>
          </a:p>
        </p:txBody>
      </p:sp>
      <p:sp>
        <p:nvSpPr>
          <p:cNvPr id="5123" name="Espace réservé du contenu 2"/>
          <p:cNvSpPr>
            <a:spLocks noGrp="1"/>
          </p:cNvSpPr>
          <p:nvPr>
            <p:ph idx="1"/>
          </p:nvPr>
        </p:nvSpPr>
        <p:spPr>
          <a:xfrm>
            <a:off x="457200" y="1928813"/>
            <a:ext cx="7571184" cy="3571875"/>
          </a:xfrm>
        </p:spPr>
        <p:txBody>
          <a:bodyPr>
            <a:normAutofit/>
          </a:bodyPr>
          <a:lstStyle/>
          <a:p>
            <a:pPr algn="just" rtl="1">
              <a:spcBef>
                <a:spcPts val="1800"/>
              </a:spcBef>
              <a:buFont typeface="Wingdings" pitchFamily="2" charset="2"/>
              <a:buChar char="v"/>
            </a:pPr>
            <a:r>
              <a:rPr lang="fa-IR" sz="3200" dirty="0" smtClean="0">
                <a:cs typeface="B Mitra" pitchFamily="2" charset="-78"/>
              </a:rPr>
              <a:t> </a:t>
            </a:r>
            <a:r>
              <a:rPr lang="ar-SA" sz="3200" dirty="0" smtClean="0">
                <a:cs typeface="B Mitra" pitchFamily="2" charset="-78"/>
              </a:rPr>
              <a:t>شاخص </a:t>
            </a:r>
            <a:r>
              <a:rPr lang="ar-SA" sz="3200" dirty="0">
                <a:cs typeface="B Mitra" pitchFamily="2" charset="-78"/>
              </a:rPr>
              <a:t>فعالیت هاي بین المللی</a:t>
            </a:r>
            <a:endParaRPr lang="en-US" sz="3200" dirty="0">
              <a:cs typeface="B Mitra" pitchFamily="2" charset="-78"/>
            </a:endParaRPr>
          </a:p>
          <a:p>
            <a:pPr algn="just" rtl="1">
              <a:spcBef>
                <a:spcPts val="1800"/>
              </a:spcBef>
              <a:buFont typeface="Wingdings" pitchFamily="2" charset="2"/>
              <a:buChar char="v"/>
            </a:pPr>
            <a:r>
              <a:rPr lang="en-US" sz="3200" dirty="0" smtClean="0">
                <a:cs typeface="B Mitra" pitchFamily="2" charset="-78"/>
              </a:rPr>
              <a:t> </a:t>
            </a:r>
            <a:r>
              <a:rPr lang="ar-SA" sz="3200" dirty="0">
                <a:cs typeface="B Mitra" pitchFamily="2" charset="-78"/>
              </a:rPr>
              <a:t>شاخص فعالیت هاي آموزشی</a:t>
            </a:r>
            <a:endParaRPr lang="en-US" sz="3200" dirty="0">
              <a:cs typeface="B Mitra" pitchFamily="2" charset="-78"/>
            </a:endParaRPr>
          </a:p>
          <a:p>
            <a:pPr algn="just" rtl="1">
              <a:spcBef>
                <a:spcPts val="1800"/>
              </a:spcBef>
              <a:buFont typeface="Wingdings" pitchFamily="2" charset="2"/>
              <a:buChar char="v"/>
            </a:pPr>
            <a:r>
              <a:rPr lang="en-US" sz="3200" dirty="0" smtClean="0">
                <a:cs typeface="B Mitra" pitchFamily="2" charset="-78"/>
              </a:rPr>
              <a:t> </a:t>
            </a:r>
            <a:r>
              <a:rPr lang="ar-SA" sz="3200" dirty="0">
                <a:cs typeface="B Mitra" pitchFamily="2" charset="-78"/>
              </a:rPr>
              <a:t>شاخص فعالیت هاي پژوهشی</a:t>
            </a:r>
            <a:endParaRPr lang="en-US" sz="3200" dirty="0">
              <a:cs typeface="B Mitra" pitchFamily="2" charset="-78"/>
            </a:endParaRPr>
          </a:p>
          <a:p>
            <a:pPr algn="just" rtl="1">
              <a:spcBef>
                <a:spcPts val="1800"/>
              </a:spcBef>
              <a:buFont typeface="Wingdings" pitchFamily="2" charset="2"/>
              <a:buChar char="v"/>
            </a:pPr>
            <a:r>
              <a:rPr lang="en-US" sz="3200" dirty="0" smtClean="0">
                <a:cs typeface="B Mitra" pitchFamily="2" charset="-78"/>
              </a:rPr>
              <a:t> </a:t>
            </a:r>
            <a:r>
              <a:rPr lang="ar-SA" sz="3200" dirty="0">
                <a:cs typeface="B Mitra" pitchFamily="2" charset="-78"/>
              </a:rPr>
              <a:t>شاخص فعالیت هاي مدیریت منابع و زیر ساخت</a:t>
            </a:r>
            <a:endParaRPr lang="en-US" sz="3200" dirty="0">
              <a:cs typeface="B Mitra" pitchFamily="2" charset="-78"/>
            </a:endParaRPr>
          </a:p>
          <a:p>
            <a:pPr algn="r" rtl="1"/>
            <a:endParaRPr lang="fr-CA" sz="2800" dirty="0">
              <a:cs typeface="B Mitr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7273998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re 1"/>
          <p:cNvSpPr>
            <a:spLocks noGrp="1"/>
          </p:cNvSpPr>
          <p:nvPr>
            <p:ph type="title"/>
          </p:nvPr>
        </p:nvSpPr>
        <p:spPr>
          <a:xfrm rot="16200000">
            <a:off x="4919248" y="3253152"/>
            <a:ext cx="7239000" cy="732696"/>
          </a:xfrm>
        </p:spPr>
        <p:txBody>
          <a:bodyPr>
            <a:normAutofit/>
          </a:bodyPr>
          <a:lstStyle/>
          <a:p>
            <a:pPr algn="ctr" rtl="1"/>
            <a:r>
              <a:rPr lang="fa-IR" sz="2800" dirty="0" smtClean="0">
                <a:solidFill>
                  <a:schemeClr val="accent6">
                    <a:lumMod val="60000"/>
                    <a:lumOff val="40000"/>
                  </a:schemeClr>
                </a:solidFill>
                <a:cs typeface="B Titr" pitchFamily="2" charset="-78"/>
              </a:rPr>
              <a:t>شاخص‌هاي مدل عملكردي</a:t>
            </a:r>
            <a:endParaRPr lang="fr-CA" sz="2800" dirty="0">
              <a:solidFill>
                <a:schemeClr val="accent6">
                  <a:lumMod val="60000"/>
                  <a:lumOff val="40000"/>
                </a:schemeClr>
              </a:solidFill>
              <a:cs typeface="B Titr" pitchFamily="2" charset="-78"/>
            </a:endParaRPr>
          </a:p>
        </p:txBody>
      </p:sp>
      <p:sp>
        <p:nvSpPr>
          <p:cNvPr id="5123" name="Espace réservé du contenu 2"/>
          <p:cNvSpPr>
            <a:spLocks noGrp="1"/>
          </p:cNvSpPr>
          <p:nvPr>
            <p:ph idx="1"/>
          </p:nvPr>
        </p:nvSpPr>
        <p:spPr>
          <a:xfrm>
            <a:off x="395536" y="548680"/>
            <a:ext cx="7499176" cy="4968552"/>
          </a:xfrm>
        </p:spPr>
        <p:txBody>
          <a:bodyPr>
            <a:normAutofit/>
          </a:bodyPr>
          <a:lstStyle/>
          <a:p>
            <a:pPr marL="0" lvl="0" indent="0" algn="ctr" rtl="1">
              <a:buClr>
                <a:srgbClr val="B13F9A"/>
              </a:buClr>
              <a:buNone/>
            </a:pPr>
            <a:r>
              <a:rPr lang="ar-SA" b="1" dirty="0">
                <a:solidFill>
                  <a:srgbClr val="3B11B3"/>
                </a:solidFill>
                <a:cs typeface="B Titr" pitchFamily="2" charset="-78"/>
              </a:rPr>
              <a:t>شاخص فعالیت هاي بین </a:t>
            </a:r>
            <a:r>
              <a:rPr lang="ar-SA" b="1" dirty="0" smtClean="0">
                <a:solidFill>
                  <a:srgbClr val="3B11B3"/>
                </a:solidFill>
                <a:cs typeface="B Titr" pitchFamily="2" charset="-78"/>
              </a:rPr>
              <a:t>المللی</a:t>
            </a:r>
            <a:r>
              <a:rPr lang="fa-IR" b="1" dirty="0" smtClean="0">
                <a:solidFill>
                  <a:srgbClr val="3B11B3"/>
                </a:solidFill>
                <a:cs typeface="B Titr" pitchFamily="2" charset="-78"/>
              </a:rPr>
              <a:t> (وزن 15 درصد)</a:t>
            </a:r>
          </a:p>
          <a:p>
            <a:pPr marL="0" lvl="0" indent="0" algn="ctr" rtl="1">
              <a:buClr>
                <a:srgbClr val="B13F9A"/>
              </a:buClr>
              <a:buNone/>
            </a:pPr>
            <a:endParaRPr lang="fa-IR" b="1" dirty="0" smtClean="0">
              <a:solidFill>
                <a:srgbClr val="3B11B3"/>
              </a:solidFill>
              <a:cs typeface="B Titr" pitchFamily="2" charset="-78"/>
            </a:endParaRPr>
          </a:p>
          <a:p>
            <a:pPr lvl="0" algn="just" rtl="1">
              <a:lnSpc>
                <a:spcPct val="150000"/>
              </a:lnSpc>
              <a:spcBef>
                <a:spcPts val="2400"/>
              </a:spcBef>
              <a:buClr>
                <a:srgbClr val="B13F9A"/>
              </a:buClr>
              <a:buFont typeface="Wingdings" panose="05000000000000000000" pitchFamily="2" charset="2"/>
              <a:buChar char="q"/>
            </a:pPr>
            <a:r>
              <a:rPr lang="fa-IR" sz="2200" b="1" dirty="0" smtClean="0">
                <a:solidFill>
                  <a:prstClr val="black"/>
                </a:solidFill>
                <a:cs typeface="B Mitra" pitchFamily="2" charset="-78"/>
              </a:rPr>
              <a:t>تعداد دانشجوي بين المللي با وزن 0/75.</a:t>
            </a:r>
          </a:p>
          <a:p>
            <a:pPr lvl="0" algn="just" rtl="1">
              <a:lnSpc>
                <a:spcPct val="150000"/>
              </a:lnSpc>
              <a:spcBef>
                <a:spcPts val="2400"/>
              </a:spcBef>
              <a:buClr>
                <a:srgbClr val="B13F9A"/>
              </a:buClr>
              <a:buFont typeface="Wingdings" panose="05000000000000000000" pitchFamily="2" charset="2"/>
              <a:buChar char="q"/>
            </a:pPr>
            <a:r>
              <a:rPr lang="fa-IR" sz="2200" b="1" dirty="0" smtClean="0">
                <a:solidFill>
                  <a:prstClr val="black"/>
                </a:solidFill>
                <a:cs typeface="B Mitra" pitchFamily="2" charset="-78"/>
              </a:rPr>
              <a:t>تعداد مقالات مشترك بين المللي با وزن0/25</a:t>
            </a:r>
          </a:p>
          <a:p>
            <a:pPr algn="just" rtl="1">
              <a:lnSpc>
                <a:spcPct val="110000"/>
              </a:lnSpc>
              <a:buClr>
                <a:srgbClr val="B13F9A"/>
              </a:buClr>
              <a:buFont typeface="Wingdings" pitchFamily="2" charset="2"/>
              <a:buChar char="v"/>
            </a:pPr>
            <a:r>
              <a:rPr lang="fa-IR" sz="1800" b="1" dirty="0">
                <a:cs typeface="B Titr" pitchFamily="2" charset="-78"/>
              </a:rPr>
              <a:t>ضريب اهميت: </a:t>
            </a:r>
            <a:r>
              <a:rPr lang="fa-IR" sz="2400" b="1" dirty="0" smtClean="0">
                <a:cs typeface="B Mitra" pitchFamily="2" charset="-78"/>
              </a:rPr>
              <a:t>2</a:t>
            </a:r>
            <a:endParaRPr lang="fa-IR" sz="2400" b="1" dirty="0">
              <a:cs typeface="B Mitra" pitchFamily="2" charset="-78"/>
            </a:endParaRPr>
          </a:p>
          <a:p>
            <a:pPr algn="just" rtl="1">
              <a:lnSpc>
                <a:spcPct val="110000"/>
              </a:lnSpc>
              <a:buClr>
                <a:srgbClr val="B13F9A"/>
              </a:buClr>
              <a:buFont typeface="Wingdings" pitchFamily="2" charset="2"/>
              <a:buChar char="v"/>
            </a:pPr>
            <a:r>
              <a:rPr lang="fa-IR" sz="1800" dirty="0">
                <a:cs typeface="B Titr" pitchFamily="2" charset="-78"/>
              </a:rPr>
              <a:t>محل استخراج اطلاعات: </a:t>
            </a:r>
            <a:r>
              <a:rPr lang="ar-SA" sz="2400" dirty="0">
                <a:cs typeface="B Mitra" pitchFamily="2" charset="-78"/>
              </a:rPr>
              <a:t>مرجع اخذ اطلاعات تعداد </a:t>
            </a:r>
            <a:r>
              <a:rPr lang="ar-SA" sz="2400" dirty="0" smtClean="0">
                <a:cs typeface="B Mitra" pitchFamily="2" charset="-78"/>
              </a:rPr>
              <a:t>دانشجو</a:t>
            </a:r>
            <a:r>
              <a:rPr lang="fa-IR" sz="2400" dirty="0" smtClean="0">
                <a:cs typeface="B Mitra" pitchFamily="2" charset="-78"/>
              </a:rPr>
              <a:t>ي بين المللي از</a:t>
            </a:r>
            <a:r>
              <a:rPr lang="ar-SA" sz="2400" dirty="0" smtClean="0">
                <a:cs typeface="B Mitra" pitchFamily="2" charset="-78"/>
              </a:rPr>
              <a:t> </a:t>
            </a:r>
            <a:r>
              <a:rPr lang="ar-SA" sz="2400" dirty="0">
                <a:cs typeface="B Mitra" pitchFamily="2" charset="-78"/>
              </a:rPr>
              <a:t>آمار مؤسسه پژوهش و برنامه ريزي آموزش عالي </a:t>
            </a:r>
            <a:r>
              <a:rPr lang="fa-IR" sz="2400" dirty="0">
                <a:cs typeface="B Mitra" pitchFamily="2" charset="-78"/>
              </a:rPr>
              <a:t> </a:t>
            </a:r>
            <a:r>
              <a:rPr lang="fa-IR" sz="2400" dirty="0" smtClean="0">
                <a:cs typeface="B Mitra" pitchFamily="2" charset="-78"/>
              </a:rPr>
              <a:t>و مقالات مشترك بين المللي از پايگاه استنادي جهان اسلام.</a:t>
            </a:r>
            <a:endParaRPr lang="fa-IR" sz="2200" b="1" dirty="0" smtClean="0">
              <a:solidFill>
                <a:prstClr val="black"/>
              </a:solidFill>
              <a:cs typeface="B Mitr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7273998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Espace réservé du contenu 2"/>
          <p:cNvSpPr>
            <a:spLocks noGrp="1"/>
          </p:cNvSpPr>
          <p:nvPr>
            <p:ph idx="1"/>
          </p:nvPr>
        </p:nvSpPr>
        <p:spPr>
          <a:xfrm>
            <a:off x="457200" y="692697"/>
            <a:ext cx="7571184" cy="4807992"/>
          </a:xfrm>
        </p:spPr>
        <p:txBody>
          <a:bodyPr>
            <a:normAutofit/>
          </a:bodyPr>
          <a:lstStyle/>
          <a:p>
            <a:pPr marL="0" lvl="0" indent="0" algn="just" rtl="1">
              <a:buClr>
                <a:srgbClr val="B13F9A"/>
              </a:buClr>
              <a:buNone/>
            </a:pPr>
            <a:endParaRPr lang="fa-IR" sz="1500" b="1" dirty="0" smtClean="0">
              <a:solidFill>
                <a:srgbClr val="3B11B3"/>
              </a:solidFill>
            </a:endParaRPr>
          </a:p>
          <a:p>
            <a:pPr marL="0" lvl="0" indent="0" algn="ctr" rtl="1">
              <a:buClr>
                <a:srgbClr val="B13F9A"/>
              </a:buClr>
              <a:buNone/>
            </a:pPr>
            <a:r>
              <a:rPr lang="en-US" sz="1500" b="1" dirty="0" smtClean="0">
                <a:solidFill>
                  <a:srgbClr val="3B11B3"/>
                </a:solidFill>
                <a:cs typeface="B Titr" pitchFamily="2" charset="-78"/>
              </a:rPr>
              <a:t> </a:t>
            </a:r>
            <a:r>
              <a:rPr lang="ar-SA" sz="2400" b="1" dirty="0">
                <a:solidFill>
                  <a:srgbClr val="3B11B3"/>
                </a:solidFill>
                <a:cs typeface="B Titr" pitchFamily="2" charset="-78"/>
              </a:rPr>
              <a:t>شاخص فعالیت هاي </a:t>
            </a:r>
            <a:r>
              <a:rPr lang="ar-SA" sz="2400" b="1" dirty="0" smtClean="0">
                <a:solidFill>
                  <a:srgbClr val="3B11B3"/>
                </a:solidFill>
                <a:cs typeface="B Titr" pitchFamily="2" charset="-78"/>
              </a:rPr>
              <a:t>آموزشی</a:t>
            </a:r>
            <a:r>
              <a:rPr lang="fa-IR" sz="2400" b="1" dirty="0">
                <a:solidFill>
                  <a:srgbClr val="3B11B3"/>
                </a:solidFill>
                <a:cs typeface="B Titr" pitchFamily="2" charset="-78"/>
              </a:rPr>
              <a:t> (وزن </a:t>
            </a:r>
            <a:r>
              <a:rPr lang="fa-IR" sz="2400" b="1" dirty="0" smtClean="0">
                <a:solidFill>
                  <a:srgbClr val="3B11B3"/>
                </a:solidFill>
                <a:cs typeface="B Titr" pitchFamily="2" charset="-78"/>
              </a:rPr>
              <a:t>23درصد</a:t>
            </a:r>
            <a:r>
              <a:rPr lang="fa-IR" sz="2400" b="1" dirty="0">
                <a:solidFill>
                  <a:srgbClr val="3B11B3"/>
                </a:solidFill>
                <a:cs typeface="B Titr" pitchFamily="2" charset="-78"/>
              </a:rPr>
              <a:t>)</a:t>
            </a:r>
            <a:endParaRPr lang="fa-IR" sz="2400" b="1" dirty="0" smtClean="0">
              <a:solidFill>
                <a:srgbClr val="3B11B3"/>
              </a:solidFill>
              <a:cs typeface="B Titr" pitchFamily="2" charset="-78"/>
            </a:endParaRPr>
          </a:p>
          <a:p>
            <a:pPr marL="0" lvl="0" indent="0" algn="just" rtl="1">
              <a:buClr>
                <a:srgbClr val="B13F9A"/>
              </a:buClr>
              <a:buNone/>
            </a:pPr>
            <a:endParaRPr lang="en-US" sz="2400" dirty="0">
              <a:solidFill>
                <a:srgbClr val="3B11B3"/>
              </a:solidFill>
              <a:cs typeface="B Mitra" pitchFamily="2" charset="-78"/>
            </a:endParaRPr>
          </a:p>
          <a:p>
            <a:pPr lvl="0" algn="just" rtl="1">
              <a:lnSpc>
                <a:spcPct val="200000"/>
              </a:lnSpc>
              <a:buClr>
                <a:srgbClr val="B13F9A"/>
              </a:buClr>
              <a:buFont typeface="Wingdings" panose="05000000000000000000" pitchFamily="2" charset="2"/>
              <a:buChar char="q"/>
            </a:pPr>
            <a:r>
              <a:rPr lang="ar-SA" sz="2200" b="1" dirty="0" smtClean="0">
                <a:solidFill>
                  <a:prstClr val="black"/>
                </a:solidFill>
                <a:cs typeface="B Mitra" pitchFamily="2" charset="-78"/>
              </a:rPr>
              <a:t>نسبت </a:t>
            </a:r>
            <a:r>
              <a:rPr lang="ar-SA" sz="2200" b="1" dirty="0">
                <a:solidFill>
                  <a:prstClr val="black"/>
                </a:solidFill>
                <a:cs typeface="B Mitra" pitchFamily="2" charset="-78"/>
              </a:rPr>
              <a:t>هیات علمی به </a:t>
            </a:r>
            <a:r>
              <a:rPr lang="ar-SA" sz="2200" b="1" dirty="0" smtClean="0">
                <a:solidFill>
                  <a:prstClr val="black"/>
                </a:solidFill>
                <a:cs typeface="B Mitra" pitchFamily="2" charset="-78"/>
              </a:rPr>
              <a:t>دانشجو</a:t>
            </a:r>
            <a:endParaRPr lang="fa-IR" sz="2200" b="1" dirty="0" smtClean="0">
              <a:solidFill>
                <a:prstClr val="black"/>
              </a:solidFill>
              <a:cs typeface="B Mitra" pitchFamily="2" charset="-78"/>
            </a:endParaRPr>
          </a:p>
          <a:p>
            <a:pPr lvl="0" algn="just" rtl="1">
              <a:lnSpc>
                <a:spcPct val="200000"/>
              </a:lnSpc>
              <a:buClr>
                <a:srgbClr val="B13F9A"/>
              </a:buClr>
              <a:buFont typeface="Wingdings" panose="05000000000000000000" pitchFamily="2" charset="2"/>
              <a:buChar char="q"/>
            </a:pPr>
            <a:r>
              <a:rPr lang="ar-SA" sz="2200" b="1" dirty="0" smtClean="0">
                <a:solidFill>
                  <a:prstClr val="black"/>
                </a:solidFill>
                <a:cs typeface="B Mitra" pitchFamily="2" charset="-78"/>
              </a:rPr>
              <a:t>نسبت </a:t>
            </a:r>
            <a:r>
              <a:rPr lang="ar-SA" sz="2200" b="1" dirty="0">
                <a:solidFill>
                  <a:prstClr val="black"/>
                </a:solidFill>
                <a:cs typeface="B Mitra" pitchFamily="2" charset="-78"/>
              </a:rPr>
              <a:t>هیات علمی دانشیار به بالا به کل هیات علمی</a:t>
            </a:r>
            <a:endParaRPr lang="en-US" sz="2200" b="1" dirty="0">
              <a:solidFill>
                <a:prstClr val="black"/>
              </a:solidFill>
              <a:cs typeface="B Mitra" pitchFamily="2" charset="-78"/>
            </a:endParaRPr>
          </a:p>
          <a:p>
            <a:pPr lvl="0" algn="just" rtl="1">
              <a:buClr>
                <a:srgbClr val="B13F9A"/>
              </a:buClr>
              <a:buFont typeface="Wingdings" pitchFamily="2" charset="2"/>
              <a:buChar char="v"/>
            </a:pPr>
            <a:endParaRPr lang="en-US" sz="1500" dirty="0">
              <a:solidFill>
                <a:prstClr val="black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6737" y="-51619"/>
            <a:ext cx="957263" cy="72421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273998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عکس" ma:contentTypeID="0x01010200A614229E35A2214EB3C7CB5AFEFA8682" ma:contentTypeVersion="0" ma:contentTypeDescription="یک عکس یا یک تصویر بارگذاری کنید." ma:contentTypeScope="" ma:versionID="5733fe6e109fe4c3fe6c23f3f83efe0c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92646c116410bbf53bf896cd4a302c7a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ImageWidth" minOccurs="0"/>
                <xsd:element ref="ns1:ImageHeight" minOccurs="0"/>
                <xsd:element ref="ns1:ImageCreateDate" minOccurs="0"/>
                <xsd:element ref="ns1:Description" minOccurs="0"/>
                <xsd:element ref="ns1:ThumbnailExists" minOccurs="0"/>
                <xsd:element ref="ns1:PreviewExists" minOccurs="0"/>
                <xsd:element ref="ns1:AlternateThumbnailUr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ImageWidth" ma:index="11" nillable="true" ma:displayName="عرض عکس" ma:internalName="ImageWidth" ma:readOnly="true">
      <xsd:simpleType>
        <xsd:restriction base="dms:Unknown"/>
      </xsd:simpleType>
    </xsd:element>
    <xsd:element name="ImageHeight" ma:index="12" nillable="true" ma:displayName="ارتفاع عکس" ma:internalName="ImageHeight" ma:readOnly="true">
      <xsd:simpleType>
        <xsd:restriction base="dms:Unknown"/>
      </xsd:simpleType>
    </xsd:element>
    <xsd:element name="ImageCreateDate" ma:index="13" nillable="true" ma:displayName="تاریخ گرفتن عکس" ma:format="DateTime" ma:hidden="true" ma:internalName="ImageCreateDate">
      <xsd:simpleType>
        <xsd:restriction base="dms:DateTime"/>
      </xsd:simpleType>
    </xsd:element>
    <xsd:element name="Description" ma:index="14" nillable="true" ma:displayName="شرح" ma:description="به عنوان متن فرعی برای این عکس استفاده می‌شود." ma:hidden="true" ma:internalName="Description">
      <xsd:simpleType>
        <xsd:restriction base="dms:Note">
          <xsd:maxLength value="255"/>
        </xsd:restriction>
      </xsd:simpleType>
    </xsd:element>
    <xsd:element name="ThumbnailExists" ma:index="23" nillable="true" ma:displayName="بندانگشتی وجود دارد" ma:default="FALSE" ma:hidden="true" ma:internalName="ThumbnailExists" ma:readOnly="true">
      <xsd:simpleType>
        <xsd:restriction base="dms:Boolean"/>
      </xsd:simpleType>
    </xsd:element>
    <xsd:element name="PreviewExists" ma:index="24" nillable="true" ma:displayName="پیش‌نمایش وجود دارد" ma:default="FALSE" ma:hidden="true" ma:internalName="PreviewExists" ma:readOnly="true">
      <xsd:simpleType>
        <xsd:restriction base="dms:Boolean"/>
      </xsd:simpleType>
    </xsd:element>
    <xsd:element name="AlternateThumbnailUrl" ma:index="25" nillable="true" ma:displayName="URL پیش‌نمایش تصویر" ma:format="Image" ma:hidden="true" ma:internalName="AlternateThumbnailUrl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نوع محتوا"/>
        <xsd:element ref="dc:title" minOccurs="0" maxOccurs="1" ma:index="8" ma:displayName="عنوان"/>
        <xsd:element ref="dc:subject" minOccurs="0" maxOccurs="1"/>
        <xsd:element ref="dc:description" minOccurs="0" maxOccurs="1"/>
        <xsd:element name="keywords" minOccurs="0" maxOccurs="1" type="xsd:string" ma:index="20" ma:displayName="کلیدواژه‌ها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lternateThumbnailUrl xmlns="http://schemas.microsoft.com/sharepoint/v3">
      <Url xsi:nil="true"/>
      <Description xsi:nil="true"/>
    </AlternateThumbnailUrl>
    <ImageCreateDate xmlns="http://schemas.microsoft.com/sharepoint/v3" xsi:nil="true"/>
    <Description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A8860337-737B-4C68-8DE8-7088A9147AD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EF406C9-85D0-4CCA-AE0B-2AA24870359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AE4D2E3-3FD7-458B-BA83-59DF56926472}">
  <ds:schemaRefs>
    <ds:schemaRef ds:uri="http://www.w3.org/XML/1998/namespace"/>
    <ds:schemaRef ds:uri="http://purl.org/dc/elements/1.1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purl.org/dc/dcmitype/"/>
    <ds:schemaRef ds:uri="http://schemas.openxmlformats.org/package/2006/metadata/core-properties"/>
    <ds:schemaRef ds:uri="http://schemas.microsoft.com/sharepoint/v3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474</TotalTime>
  <Words>1178</Words>
  <Application>Microsoft Office PowerPoint</Application>
  <PresentationFormat>On-screen Show (4:3)</PresentationFormat>
  <Paragraphs>171</Paragraphs>
  <Slides>22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Opulent</vt:lpstr>
      <vt:lpstr>بررسي مدل تعيين، توزيع و شاخص هاي عملكردي اعتبارات سال 1396 دانشگاه‌ها و موسسات  آموزش عالي</vt:lpstr>
      <vt:lpstr>PowerPoint Presentation</vt:lpstr>
      <vt:lpstr>اصلاحات  انجام شده در مدل تعيين بودجه سال 1396 </vt:lpstr>
      <vt:lpstr>طراحي مدل عملكرد دانشگاه ها</vt:lpstr>
      <vt:lpstr>PowerPoint Presentation</vt:lpstr>
      <vt:lpstr>PowerPoint Presentation</vt:lpstr>
      <vt:lpstr>شاخص‌هاي مدل عملكردي  (توزيع 5 درصد بودجه سال جاري براساس نتايج مدل عملكردي)</vt:lpstr>
      <vt:lpstr>شاخص‌هاي مدل عملكردي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اهداف زیربنایی</vt:lpstr>
      <vt:lpstr>با تشكر از توجه شما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 NAME</dc:title>
  <dc:creator>shahroodi</dc:creator>
  <cp:keywords/>
  <cp:lastModifiedBy>Maaref</cp:lastModifiedBy>
  <cp:revision>85</cp:revision>
  <dcterms:created xsi:type="dcterms:W3CDTF">2014-07-15T02:45:06Z</dcterms:created>
  <dcterms:modified xsi:type="dcterms:W3CDTF">2018-03-03T08:21:44Z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0x01010200A614229E35A2214EB3C7CB5AFEFA8682</vt:lpwstr>
  </property>
</Properties>
</file>